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4"/>
  </p:sldMasterIdLst>
  <p:notesMasterIdLst>
    <p:notesMasterId r:id="rId34"/>
  </p:notesMasterIdLst>
  <p:handoutMasterIdLst>
    <p:handoutMasterId r:id="rId35"/>
  </p:handoutMasterIdLst>
  <p:sldIdLst>
    <p:sldId id="400" r:id="rId5"/>
    <p:sldId id="401" r:id="rId6"/>
    <p:sldId id="403" r:id="rId7"/>
    <p:sldId id="411" r:id="rId8"/>
    <p:sldId id="407" r:id="rId9"/>
    <p:sldId id="413" r:id="rId10"/>
    <p:sldId id="405" r:id="rId11"/>
    <p:sldId id="414" r:id="rId12"/>
    <p:sldId id="415" r:id="rId13"/>
    <p:sldId id="416" r:id="rId14"/>
    <p:sldId id="417" r:id="rId15"/>
    <p:sldId id="419" r:id="rId16"/>
    <p:sldId id="420" r:id="rId17"/>
    <p:sldId id="421" r:id="rId18"/>
    <p:sldId id="418" r:id="rId19"/>
    <p:sldId id="422" r:id="rId20"/>
    <p:sldId id="423" r:id="rId21"/>
    <p:sldId id="424" r:id="rId22"/>
    <p:sldId id="425" r:id="rId23"/>
    <p:sldId id="426" r:id="rId24"/>
    <p:sldId id="433" r:id="rId25"/>
    <p:sldId id="434" r:id="rId26"/>
    <p:sldId id="427" r:id="rId27"/>
    <p:sldId id="428" r:id="rId28"/>
    <p:sldId id="429" r:id="rId29"/>
    <p:sldId id="430" r:id="rId30"/>
    <p:sldId id="431" r:id="rId31"/>
    <p:sldId id="432" r:id="rId32"/>
    <p:sldId id="412" r:id="rId3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A3D024-909B-3BC2-1496-FEEAB652808A}" name="Sher Dionisio" initials="" userId="S::Sher.Dionisio@teksystemsgs.com::02daa716-9709-4d47-a153-1943ce1675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12C8C85-51F0-491E-9774-3900AFEF0FD7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95928" autoAdjust="0"/>
  </p:normalViewPr>
  <p:slideViewPr>
    <p:cSldViewPr snapToGrid="0">
      <p:cViewPr varScale="1">
        <p:scale>
          <a:sx n="78" d="100"/>
          <a:sy n="78" d="100"/>
        </p:scale>
        <p:origin x="686" y="72"/>
      </p:cViewPr>
      <p:guideLst/>
    </p:cSldViewPr>
  </p:slideViewPr>
  <p:outlineViewPr>
    <p:cViewPr>
      <p:scale>
        <a:sx n="33" d="100"/>
        <a:sy n="33" d="100"/>
      </p:scale>
      <p:origin x="0" y="-39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 varScale="1">
        <p:scale>
          <a:sx n="106" d="100"/>
          <a:sy n="106" d="100"/>
        </p:scale>
        <p:origin x="4134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54ACDB4-642F-4F82-9C8D-2DC384BF8F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BB06E6-7341-4F07-8285-8B35565B99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41CC4456-0E88-4EB2-8FDA-8240F984B54A}" type="datetimeFigureOut">
              <a:rPr lang="ru-RU" smtClean="0"/>
              <a:t>18.05.2025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C88C94-6E7C-4506-82BE-23DAD04DCE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5A5C082-911A-46EA-8DF6-A63F9F9E0A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DC3086C9-2826-46AE-BD8E-F12CB3F9C8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91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AE5E9994-CBF9-4364-B2D1-761774B9F53C}" type="datetimeFigureOut">
              <a:rPr lang="ru-RU" smtClean="0"/>
              <a:t>18.05.2025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0FAD0BC5-116C-42CF-8B28-245F66D506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81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74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24518-53D6-B35F-1131-2331A0D75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E5CBA04-9C53-922B-A1A0-D2DA0A5EE0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FD55EDD-8CEA-39F6-EFDF-1B467CA41D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F4B839-8496-D741-08A3-A5E5748EA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572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C7952-F630-0D9A-45F3-AD028C511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F420F26-B11C-71E0-3C4B-B5E9D54754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74BBE9F-9090-A59E-D730-B4223CEC7D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4E98DF-C55A-BF97-5717-C15F8A4078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113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0181B-028B-BE48-CE94-796905866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725E334-96FB-C483-9755-A342CC8434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E071263-6199-5987-BB1F-020671238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9B9BED-09CB-F72E-AA65-038803250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64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5499A-A582-A1A5-EEA3-29199F149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B8BA709-54E4-8DAF-B866-9113DE8FBC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A7AA3C6-5462-7046-CC98-5C3DFD935B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35BBA8-1F2B-4FF8-9073-044C640F2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903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56C62-AE28-4F19-0939-F6B039889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78AA459-E022-6985-4845-01684D02DE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1EE6C2E-B59B-16F4-DBDD-6E1770202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3E36C1-04ED-48EE-358C-6E594D65DE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501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D51EE-AB82-2BB2-616C-59188A4F8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8506D07-BC3C-52F3-DB3D-F478BFFFE8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60F73C9-513A-89EB-FC33-A733A451D5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DE2582-AAB0-6A22-CD63-C560CE5C7C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551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9B802-2C0B-CD07-A1C7-92F297365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BD7ECC-32AC-E77D-ED31-0E5D633EB1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6583309-2E86-1178-8F54-2D9EDFD8D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9DEA8E-4A20-8746-36A8-A41C5E5D6F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153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C8490-64F6-9A0E-1631-248652B4F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F79F134-8877-D0D2-8A12-4FFFF1069D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20C3B74-4A80-85C2-F75B-8DD5961E3D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614A1E4-8F87-0C0C-4FC4-277E473AD8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992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83615-6856-FA33-ECEB-334F34B8D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E4D890B-0D44-3934-8616-2249264489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34F2807-6DC4-B823-F77B-191EC8CFB1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A79B08-16A8-D0CA-4882-50AB0B77F6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487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DD4F9-C40D-E6D0-B813-45E22A923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F52C668-F9C5-04FB-8BD8-F0E450DC99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86D33CE-5218-0628-C963-9161075154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31B5E8-D044-C38F-057D-A426220A92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60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0474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9957A-4D15-887F-9C30-5C5F17DDA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F306AE2-BD0B-BE56-4294-4B2F18E811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F20B359-CB71-0E44-90AA-959EC80E09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72FC0B-E6E4-9FAD-97FE-3B07282E96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624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80CDD-A505-37C9-26C6-87DA95EB6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3D7E7F8-A18B-C111-AA2C-30532E0D0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D418940-9C72-34D0-6A84-E5FD090534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A664B7-68AB-E7D2-8DFB-98B1E14258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605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66BFB-9A80-9A5D-C95E-0D4DE6CA1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E47DD36-A16F-2711-2EF3-E99E58432D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EB5643F-0141-AD56-223F-C5A2E7FCC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61DAD1E-184E-B421-4391-3800B0C778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825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A16B4-524C-EB50-E92C-CF40BD850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F2F5EE7-A61C-E340-209E-C0107B1AB9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67A2420-43D0-F11F-8ED5-D792EE2707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0C00ADB-303D-721E-DB01-5D44362148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5365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251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727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018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152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654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C2FC6-5697-10C3-8AA7-F4C042A30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341BC01-4635-0C32-EE54-EDABCCCC12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4EBFFF-2854-F6E0-7FF6-570E30D18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685083-052A-F8BD-0044-55C232323A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790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7211A-2127-6012-CCFD-29A027EA0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839ECA5-E4CE-1FFB-6459-B07B9A40F7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9166EF0-9CED-45E0-F0E1-F680A2BCD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A85F79-0DBB-2B71-8C4C-1C466E9657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557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DE136-ED3D-DDE0-4CC4-2E31B5FF4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927A4B2-59FF-05E9-9A40-222842B3FC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B3C2CAF-DB53-6C85-B355-BCF4D4E981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A2B631-082C-0875-C1C5-CBD5E057C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84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Графический объект 5">
            <a:extLst>
              <a:ext uri="{FF2B5EF4-FFF2-40B4-BE49-F238E27FC236}">
                <a16:creationId xmlns:a16="http://schemas.microsoft.com/office/drawing/2014/main" id="{3E68AC08-60AB-59E0-DA8F-498C9F26A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393" t="46146"/>
          <a:stretch>
            <a:fillRect/>
          </a:stretch>
        </p:blipFill>
        <p:spPr>
          <a:xfrm rot="10431885">
            <a:off x="8397863" y="4155450"/>
            <a:ext cx="3961007" cy="2910382"/>
          </a:xfrm>
          <a:custGeom>
            <a:avLst/>
            <a:gdLst>
              <a:gd name="connsiteX0" fmla="*/ 0 w 3961007"/>
              <a:gd name="connsiteY0" fmla="*/ 2910382 h 2910382"/>
              <a:gd name="connsiteX1" fmla="*/ 312841 w 3961007"/>
              <a:gd name="connsiteY1" fmla="*/ 0 h 2910382"/>
              <a:gd name="connsiteX2" fmla="*/ 3961007 w 3961007"/>
              <a:gd name="connsiteY2" fmla="*/ 392147 h 2910382"/>
              <a:gd name="connsiteX3" fmla="*/ 3961007 w 3961007"/>
              <a:gd name="connsiteY3" fmla="*/ 2910382 h 2910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1007" h="2910382">
                <a:moveTo>
                  <a:pt x="0" y="2910382"/>
                </a:moveTo>
                <a:lnTo>
                  <a:pt x="312841" y="0"/>
                </a:lnTo>
                <a:lnTo>
                  <a:pt x="3961007" y="392147"/>
                </a:lnTo>
                <a:lnTo>
                  <a:pt x="3961007" y="2910382"/>
                </a:lnTo>
                <a:close/>
              </a:path>
            </a:pathLst>
          </a:custGeom>
        </p:spPr>
      </p:pic>
      <p:pic>
        <p:nvPicPr>
          <p:cNvPr id="7" name="Графический объект 6">
            <a:extLst>
              <a:ext uri="{FF2B5EF4-FFF2-40B4-BE49-F238E27FC236}">
                <a16:creationId xmlns:a16="http://schemas.microsoft.com/office/drawing/2014/main" id="{2CCAAD79-0F28-E27E-3415-F91C82E2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130" r="12599" b="51253"/>
          <a:stretch>
            <a:fillRect/>
          </a:stretch>
        </p:blipFill>
        <p:spPr>
          <a:xfrm rot="13235627">
            <a:off x="6807312" y="-837779"/>
            <a:ext cx="7519564" cy="3715398"/>
          </a:xfrm>
          <a:custGeom>
            <a:avLst/>
            <a:gdLst>
              <a:gd name="connsiteX0" fmla="*/ 7519564 w 7519564"/>
              <a:gd name="connsiteY0" fmla="*/ 0 h 3715398"/>
              <a:gd name="connsiteX1" fmla="*/ 3183782 w 7519564"/>
              <a:gd name="connsiteY1" fmla="*/ 3715398 h 3715398"/>
              <a:gd name="connsiteX2" fmla="*/ 0 w 7519564"/>
              <a:gd name="connsiteY2" fmla="*/ 0 h 3715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19564" h="3715398">
                <a:moveTo>
                  <a:pt x="7519564" y="0"/>
                </a:moveTo>
                <a:lnTo>
                  <a:pt x="3183782" y="371539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" name="Графический объект 7">
            <a:extLst>
              <a:ext uri="{FF2B5EF4-FFF2-40B4-BE49-F238E27FC236}">
                <a16:creationId xmlns:a16="http://schemas.microsoft.com/office/drawing/2014/main" id="{841BBD38-60F1-DEF8-CA7D-5DB3E2D5E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80069"/>
          <a:stretch>
            <a:fillRect/>
          </a:stretch>
        </p:blipFill>
        <p:spPr>
          <a:xfrm rot="10800000">
            <a:off x="-238765" y="5718856"/>
            <a:ext cx="7493958" cy="1151336"/>
          </a:xfrm>
          <a:custGeom>
            <a:avLst/>
            <a:gdLst>
              <a:gd name="connsiteX0" fmla="*/ 7493958 w 7493958"/>
              <a:gd name="connsiteY0" fmla="*/ 1151336 h 1151336"/>
              <a:gd name="connsiteX1" fmla="*/ 0 w 7493958"/>
              <a:gd name="connsiteY1" fmla="*/ 1151336 h 1151336"/>
              <a:gd name="connsiteX2" fmla="*/ 0 w 7493958"/>
              <a:gd name="connsiteY2" fmla="*/ 0 h 1151336"/>
              <a:gd name="connsiteX3" fmla="*/ 7493958 w 7493958"/>
              <a:gd name="connsiteY3" fmla="*/ 0 h 115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3958" h="1151336">
                <a:moveTo>
                  <a:pt x="7493958" y="1151336"/>
                </a:moveTo>
                <a:lnTo>
                  <a:pt x="0" y="1151336"/>
                </a:lnTo>
                <a:lnTo>
                  <a:pt x="0" y="0"/>
                </a:lnTo>
                <a:lnTo>
                  <a:pt x="7493958" y="0"/>
                </a:lnTo>
                <a:close/>
              </a:path>
            </a:pathLst>
          </a:custGeom>
        </p:spPr>
      </p:pic>
      <p:pic>
        <p:nvPicPr>
          <p:cNvPr id="9" name="Графический объект 8">
            <a:extLst>
              <a:ext uri="{FF2B5EF4-FFF2-40B4-BE49-F238E27FC236}">
                <a16:creationId xmlns:a16="http://schemas.microsoft.com/office/drawing/2014/main" id="{CEE6B663-76A9-99E3-003F-54C0C9C75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r="22607" b="41886"/>
          <a:stretch>
            <a:fillRect/>
          </a:stretch>
        </p:blipFill>
        <p:spPr>
          <a:xfrm rot="7076154">
            <a:off x="-2918822" y="602036"/>
            <a:ext cx="7976987" cy="4617239"/>
          </a:xfrm>
          <a:custGeom>
            <a:avLst/>
            <a:gdLst>
              <a:gd name="connsiteX0" fmla="*/ 0 w 7976987"/>
              <a:gd name="connsiteY0" fmla="*/ 999998 h 4617239"/>
              <a:gd name="connsiteX1" fmla="*/ 0 w 7976987"/>
              <a:gd name="connsiteY1" fmla="*/ 0 h 4617239"/>
              <a:gd name="connsiteX2" fmla="*/ 7232280 w 7976987"/>
              <a:gd name="connsiteY2" fmla="*/ 0 h 4617239"/>
              <a:gd name="connsiteX3" fmla="*/ 7976987 w 7976987"/>
              <a:gd name="connsiteY3" fmla="*/ 1404379 h 4617239"/>
              <a:gd name="connsiteX4" fmla="*/ 1918134 w 7976987"/>
              <a:gd name="connsiteY4" fmla="*/ 4617239 h 461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6987" h="4617239">
                <a:moveTo>
                  <a:pt x="0" y="999998"/>
                </a:moveTo>
                <a:lnTo>
                  <a:pt x="0" y="0"/>
                </a:lnTo>
                <a:lnTo>
                  <a:pt x="7232280" y="0"/>
                </a:lnTo>
                <a:lnTo>
                  <a:pt x="7976987" y="1404379"/>
                </a:lnTo>
                <a:lnTo>
                  <a:pt x="1918134" y="4617239"/>
                </a:lnTo>
                <a:close/>
              </a:path>
            </a:pathLst>
          </a:custGeom>
        </p:spPr>
      </p:pic>
      <p:sp>
        <p:nvSpPr>
          <p:cNvPr id="10" name="Полилиния 8">
            <a:extLst>
              <a:ext uri="{FF2B5EF4-FFF2-40B4-BE49-F238E27FC236}">
                <a16:creationId xmlns:a16="http://schemas.microsoft.com/office/drawing/2014/main" id="{94A85E6B-D9D6-122C-BE65-44FDAEAF0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67895" y="0"/>
            <a:ext cx="2938406" cy="614238"/>
          </a:xfrm>
          <a:custGeom>
            <a:avLst/>
            <a:gdLst>
              <a:gd name="connsiteX0" fmla="*/ 0 w 2938406"/>
              <a:gd name="connsiteY0" fmla="*/ 0 h 614238"/>
              <a:gd name="connsiteX1" fmla="*/ 2938406 w 2938406"/>
              <a:gd name="connsiteY1" fmla="*/ 0 h 614238"/>
              <a:gd name="connsiteX2" fmla="*/ 2930135 w 2938406"/>
              <a:gd name="connsiteY2" fmla="*/ 9100 h 614238"/>
              <a:gd name="connsiteX3" fmla="*/ 1469203 w 2938406"/>
              <a:gd name="connsiteY3" fmla="*/ 614238 h 614238"/>
              <a:gd name="connsiteX4" fmla="*/ 8271 w 2938406"/>
              <a:gd name="connsiteY4" fmla="*/ 9100 h 61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8406" h="614238">
                <a:moveTo>
                  <a:pt x="0" y="0"/>
                </a:moveTo>
                <a:lnTo>
                  <a:pt x="2938406" y="0"/>
                </a:lnTo>
                <a:lnTo>
                  <a:pt x="2930135" y="9100"/>
                </a:lnTo>
                <a:cubicBezTo>
                  <a:pt x="2556250" y="382985"/>
                  <a:pt x="2039733" y="614238"/>
                  <a:pt x="1469203" y="614238"/>
                </a:cubicBezTo>
                <a:cubicBezTo>
                  <a:pt x="898674" y="614238"/>
                  <a:pt x="382156" y="382985"/>
                  <a:pt x="8271" y="91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2" name="Арка из кубиков 11">
            <a:extLst>
              <a:ext uri="{FF2B5EF4-FFF2-40B4-BE49-F238E27FC236}">
                <a16:creationId xmlns:a16="http://schemas.microsoft.com/office/drawing/2014/main" id="{F0363563-C230-8255-8A77-C6F5DC02E1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76131-1AAA-1028-5EA8-E8A5703C3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5924" y="1463040"/>
            <a:ext cx="10360152" cy="4471416"/>
          </a:xfrm>
        </p:spPr>
        <p:txBody>
          <a:bodyPr rtlCol="0">
            <a:noAutofit/>
          </a:bodyPr>
          <a:lstStyle>
            <a:lvl1pPr algn="ctr">
              <a:lnSpc>
                <a:spcPct val="75000"/>
              </a:lnSpc>
              <a:defRPr lang="ru-RU" sz="54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142376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Заполнитель таблицы 11">
            <a:extLst>
              <a:ext uri="{FF2B5EF4-FFF2-40B4-BE49-F238E27FC236}">
                <a16:creationId xmlns:a16="http://schemas.microsoft.com/office/drawing/2014/main" id="{23945778-2B6F-930D-51C8-417685BC4E1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98376" y="2366300"/>
            <a:ext cx="10791949" cy="358775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/>
              <a:t>Щелкните значок, чтобы добавить таблицу</a:t>
            </a:r>
          </a:p>
        </p:txBody>
      </p:sp>
    </p:spTree>
    <p:extLst>
      <p:ext uri="{BB962C8B-B14F-4D97-AF65-F5344CB8AC3E}">
        <p14:creationId xmlns:p14="http://schemas.microsoft.com/office/powerpoint/2010/main" val="129981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20">
            <a:extLst>
              <a:ext uri="{FF2B5EF4-FFF2-40B4-BE49-F238E27FC236}">
                <a16:creationId xmlns:a16="http://schemas.microsoft.com/office/drawing/2014/main" id="{5E0168A1-8EA7-E075-A0E3-CC98D3A7A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45460" y="5586515"/>
            <a:ext cx="1218019" cy="1324951"/>
          </a:xfrm>
          <a:custGeom>
            <a:avLst/>
            <a:gdLst>
              <a:gd name="connsiteX0" fmla="*/ 1218019 w 1218019"/>
              <a:gd name="connsiteY0" fmla="*/ 0 h 1324951"/>
              <a:gd name="connsiteX1" fmla="*/ 0 w 1218019"/>
              <a:gd name="connsiteY1" fmla="*/ 0 h 1324951"/>
              <a:gd name="connsiteX2" fmla="*/ 0 w 1218019"/>
              <a:gd name="connsiteY2" fmla="*/ 1324951 h 1324951"/>
              <a:gd name="connsiteX3" fmla="*/ 44025 w 1218019"/>
              <a:gd name="connsiteY3" fmla="*/ 1308837 h 1324951"/>
              <a:gd name="connsiteX4" fmla="*/ 1213001 w 1218019"/>
              <a:gd name="connsiteY4" fmla="*/ 19515 h 132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019" h="1324951">
                <a:moveTo>
                  <a:pt x="1218019" y="0"/>
                </a:moveTo>
                <a:lnTo>
                  <a:pt x="0" y="0"/>
                </a:lnTo>
                <a:lnTo>
                  <a:pt x="0" y="1324951"/>
                </a:lnTo>
                <a:lnTo>
                  <a:pt x="44025" y="1308837"/>
                </a:lnTo>
                <a:cubicBezTo>
                  <a:pt x="600182" y="1073602"/>
                  <a:pt x="1031901" y="601768"/>
                  <a:pt x="1213001" y="1951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0" name="Полилиния 15">
            <a:extLst>
              <a:ext uri="{FF2B5EF4-FFF2-40B4-BE49-F238E27FC236}">
                <a16:creationId xmlns:a16="http://schemas.microsoft.com/office/drawing/2014/main" id="{235F4B08-36B8-4D96-46A3-640589F2B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442520" y="-450526"/>
            <a:ext cx="1018073" cy="1919124"/>
          </a:xfrm>
          <a:custGeom>
            <a:avLst/>
            <a:gdLst>
              <a:gd name="connsiteX0" fmla="*/ 1018073 w 1018073"/>
              <a:gd name="connsiteY0" fmla="*/ 1919124 h 1919124"/>
              <a:gd name="connsiteX1" fmla="*/ 1018073 w 1018073"/>
              <a:gd name="connsiteY1" fmla="*/ 0 h 1919124"/>
              <a:gd name="connsiteX2" fmla="*/ 860680 w 1018073"/>
              <a:gd name="connsiteY2" fmla="*/ 92033 h 1919124"/>
              <a:gd name="connsiteX3" fmla="*/ 45685 w 1018073"/>
              <a:gd name="connsiteY3" fmla="*/ 1217247 h 1919124"/>
              <a:gd name="connsiteX4" fmla="*/ 29068 w 1018073"/>
              <a:gd name="connsiteY4" fmla="*/ 1808525 h 1919124"/>
              <a:gd name="connsiteX5" fmla="*/ 59967 w 1018073"/>
              <a:gd name="connsiteY5" fmla="*/ 1919124 h 1919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8073" h="1919124">
                <a:moveTo>
                  <a:pt x="1018073" y="1919124"/>
                </a:moveTo>
                <a:lnTo>
                  <a:pt x="1018073" y="0"/>
                </a:lnTo>
                <a:lnTo>
                  <a:pt x="860680" y="92033"/>
                </a:lnTo>
                <a:cubicBezTo>
                  <a:pt x="468017" y="356206"/>
                  <a:pt x="159674" y="774823"/>
                  <a:pt x="45685" y="1217247"/>
                </a:cubicBezTo>
                <a:cubicBezTo>
                  <a:pt x="-9143" y="1412111"/>
                  <a:pt x="-14542" y="1615180"/>
                  <a:pt x="29068" y="1808525"/>
                </a:cubicBezTo>
                <a:lnTo>
                  <a:pt x="59967" y="1919124"/>
                </a:lnTo>
                <a:close/>
              </a:path>
            </a:pathLst>
          </a:custGeom>
          <a:solidFill>
            <a:schemeClr val="accent5"/>
          </a:solidFill>
          <a:ln w="2027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олилиния: Фигура 4">
            <a:extLst>
              <a:ext uri="{FF2B5EF4-FFF2-40B4-BE49-F238E27FC236}">
                <a16:creationId xmlns:a16="http://schemas.microsoft.com/office/drawing/2014/main" id="{71E3A63B-01EF-B3B1-F861-1BBC4411F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0243539" y="-1"/>
            <a:ext cx="1948461" cy="1453974"/>
          </a:xfrm>
          <a:custGeom>
            <a:avLst/>
            <a:gdLst>
              <a:gd name="connsiteX0" fmla="*/ 0 w 1948461"/>
              <a:gd name="connsiteY0" fmla="*/ 0 h 1453974"/>
              <a:gd name="connsiteX1" fmla="*/ 32434 w 1948461"/>
              <a:gd name="connsiteY1" fmla="*/ 41394 h 1453974"/>
              <a:gd name="connsiteX2" fmla="*/ 611626 w 1948461"/>
              <a:gd name="connsiteY2" fmla="*/ 508597 h 1453974"/>
              <a:gd name="connsiteX3" fmla="*/ 1902163 w 1948461"/>
              <a:gd name="connsiteY3" fmla="*/ 1370646 h 1453974"/>
              <a:gd name="connsiteX4" fmla="*/ 1948461 w 1948461"/>
              <a:gd name="connsiteY4" fmla="*/ 1453974 h 1453974"/>
              <a:gd name="connsiteX5" fmla="*/ 0 w 1948461"/>
              <a:gd name="connsiteY5" fmla="*/ 1453974 h 145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8461" h="1453974">
                <a:moveTo>
                  <a:pt x="0" y="0"/>
                </a:moveTo>
                <a:lnTo>
                  <a:pt x="32434" y="41394"/>
                </a:lnTo>
                <a:cubicBezTo>
                  <a:pt x="190803" y="222210"/>
                  <a:pt x="377048" y="387079"/>
                  <a:pt x="611626" y="508597"/>
                </a:cubicBezTo>
                <a:cubicBezTo>
                  <a:pt x="1000743" y="710195"/>
                  <a:pt x="1598725" y="895624"/>
                  <a:pt x="1902163" y="1370646"/>
                </a:cubicBezTo>
                <a:lnTo>
                  <a:pt x="1948461" y="1453974"/>
                </a:lnTo>
                <a:lnTo>
                  <a:pt x="0" y="1453974"/>
                </a:lnTo>
                <a:close/>
              </a:path>
            </a:pathLst>
          </a:custGeom>
          <a:solidFill>
            <a:schemeClr val="accent1"/>
          </a:solidFill>
          <a:ln w="150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5" name="Полилиния: Фигура 5">
            <a:extLst>
              <a:ext uri="{FF2B5EF4-FFF2-40B4-BE49-F238E27FC236}">
                <a16:creationId xmlns:a16="http://schemas.microsoft.com/office/drawing/2014/main" id="{D93AB7B1-DA47-81AC-9BD3-0767E499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7248231" y="5855618"/>
            <a:ext cx="4943770" cy="1002382"/>
          </a:xfrm>
          <a:custGeom>
            <a:avLst/>
            <a:gdLst>
              <a:gd name="connsiteX0" fmla="*/ 0 w 4943770"/>
              <a:gd name="connsiteY0" fmla="*/ 0 h 1002382"/>
              <a:gd name="connsiteX1" fmla="*/ 4943770 w 4943770"/>
              <a:gd name="connsiteY1" fmla="*/ 0 h 1002382"/>
              <a:gd name="connsiteX2" fmla="*/ 4906928 w 4943770"/>
              <a:gd name="connsiteY2" fmla="*/ 44581 h 1002382"/>
              <a:gd name="connsiteX3" fmla="*/ 2525640 w 4943770"/>
              <a:gd name="connsiteY3" fmla="*/ 241508 h 1002382"/>
              <a:gd name="connsiteX4" fmla="*/ 1667268 w 4943770"/>
              <a:gd name="connsiteY4" fmla="*/ 163732 h 1002382"/>
              <a:gd name="connsiteX5" fmla="*/ 1317749 w 4943770"/>
              <a:gd name="connsiteY5" fmla="*/ 293864 h 1002382"/>
              <a:gd name="connsiteX6" fmla="*/ 75310 w 4943770"/>
              <a:gd name="connsiteY6" fmla="*/ 989292 h 1002382"/>
              <a:gd name="connsiteX7" fmla="*/ 0 w 4943770"/>
              <a:gd name="connsiteY7" fmla="*/ 1002382 h 100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3770" h="1002382">
                <a:moveTo>
                  <a:pt x="0" y="0"/>
                </a:moveTo>
                <a:lnTo>
                  <a:pt x="4943770" y="0"/>
                </a:lnTo>
                <a:lnTo>
                  <a:pt x="4906928" y="44581"/>
                </a:lnTo>
                <a:cubicBezTo>
                  <a:pt x="4311119" y="665259"/>
                  <a:pt x="3275391" y="550750"/>
                  <a:pt x="2525640" y="241508"/>
                </a:cubicBezTo>
                <a:cubicBezTo>
                  <a:pt x="2174456" y="97448"/>
                  <a:pt x="1956229" y="100710"/>
                  <a:pt x="1667268" y="163732"/>
                </a:cubicBezTo>
                <a:cubicBezTo>
                  <a:pt x="1546867" y="189990"/>
                  <a:pt x="1429272" y="233773"/>
                  <a:pt x="1317749" y="293864"/>
                </a:cubicBezTo>
                <a:cubicBezTo>
                  <a:pt x="1050964" y="428937"/>
                  <a:pt x="614633" y="864100"/>
                  <a:pt x="75310" y="989292"/>
                </a:cubicBezTo>
                <a:lnTo>
                  <a:pt x="0" y="1002382"/>
                </a:lnTo>
                <a:close/>
              </a:path>
            </a:pathLst>
          </a:custGeom>
          <a:solidFill>
            <a:schemeClr val="accent6"/>
          </a:solidFill>
          <a:ln w="3482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8762" y="914400"/>
            <a:ext cx="5870448" cy="502920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lnSpc>
                <a:spcPct val="75000"/>
              </a:lnSpc>
              <a:defRPr lang="ru-RU" sz="5400" cap="all" spc="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BDDF44C2-2412-E9A3-C652-50DB0A3633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943475" cy="6858000"/>
          </a:xfrm>
          <a:custGeom>
            <a:avLst/>
            <a:gdLst>
              <a:gd name="connsiteX0" fmla="*/ 1911118 w 4943475"/>
              <a:gd name="connsiteY0" fmla="*/ 0 h 6858000"/>
              <a:gd name="connsiteX1" fmla="*/ 4943475 w 4943475"/>
              <a:gd name="connsiteY1" fmla="*/ 0 h 6858000"/>
              <a:gd name="connsiteX2" fmla="*/ 4943475 w 4943475"/>
              <a:gd name="connsiteY2" fmla="*/ 6858000 h 6858000"/>
              <a:gd name="connsiteX3" fmla="*/ 1316945 w 4943475"/>
              <a:gd name="connsiteY3" fmla="*/ 6858000 h 6858000"/>
              <a:gd name="connsiteX4" fmla="*/ 1300831 w 4943475"/>
              <a:gd name="connsiteY4" fmla="*/ 6813975 h 6858000"/>
              <a:gd name="connsiteX5" fmla="*/ 11509 w 4943475"/>
              <a:gd name="connsiteY5" fmla="*/ 5644999 h 6858000"/>
              <a:gd name="connsiteX6" fmla="*/ 0 w 4943475"/>
              <a:gd name="connsiteY6" fmla="*/ 5642040 h 6858000"/>
              <a:gd name="connsiteX7" fmla="*/ 0 w 4943475"/>
              <a:gd name="connsiteY7" fmla="*/ 960342 h 6858000"/>
              <a:gd name="connsiteX8" fmla="*/ 102594 w 4943475"/>
              <a:gd name="connsiteY8" fmla="*/ 989005 h 6858000"/>
              <a:gd name="connsiteX9" fmla="*/ 693872 w 4943475"/>
              <a:gd name="connsiteY9" fmla="*/ 972388 h 6858000"/>
              <a:gd name="connsiteX10" fmla="*/ 1819086 w 4943475"/>
              <a:gd name="connsiteY10" fmla="*/ 1573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43475" h="6858000">
                <a:moveTo>
                  <a:pt x="1911118" y="0"/>
                </a:moveTo>
                <a:lnTo>
                  <a:pt x="4943475" y="0"/>
                </a:lnTo>
                <a:lnTo>
                  <a:pt x="4943475" y="6858000"/>
                </a:lnTo>
                <a:lnTo>
                  <a:pt x="1316945" y="6858000"/>
                </a:lnTo>
                <a:lnTo>
                  <a:pt x="1300831" y="6813975"/>
                </a:lnTo>
                <a:cubicBezTo>
                  <a:pt x="1065596" y="6257818"/>
                  <a:pt x="593762" y="5826099"/>
                  <a:pt x="11509" y="5644999"/>
                </a:cubicBezTo>
                <a:lnTo>
                  <a:pt x="0" y="5642040"/>
                </a:lnTo>
                <a:lnTo>
                  <a:pt x="0" y="960342"/>
                </a:lnTo>
                <a:lnTo>
                  <a:pt x="102594" y="989005"/>
                </a:lnTo>
                <a:cubicBezTo>
                  <a:pt x="295939" y="1032615"/>
                  <a:pt x="499008" y="1027216"/>
                  <a:pt x="693872" y="972388"/>
                </a:cubicBezTo>
                <a:cubicBezTo>
                  <a:pt x="1136296" y="858399"/>
                  <a:pt x="1554913" y="550056"/>
                  <a:pt x="1819086" y="157393"/>
                </a:cubicBezTo>
                <a:close/>
              </a:path>
            </a:pathLst>
          </a:custGeom>
        </p:spPr>
        <p:txBody>
          <a:bodyPr wrap="square" tIns="1005840" rtlCol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14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22">
            <a:extLst>
              <a:ext uri="{FF2B5EF4-FFF2-40B4-BE49-F238E27FC236}">
                <a16:creationId xmlns:a16="http://schemas.microsoft.com/office/drawing/2014/main" id="{0FA877A3-B2AE-5C65-DE20-D16387871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06392" y="4720062"/>
            <a:ext cx="3285608" cy="2137938"/>
          </a:xfrm>
          <a:custGeom>
            <a:avLst/>
            <a:gdLst>
              <a:gd name="connsiteX0" fmla="*/ 3285608 w 3285608"/>
              <a:gd name="connsiteY0" fmla="*/ 0 h 2137938"/>
              <a:gd name="connsiteX1" fmla="*/ 3285608 w 3285608"/>
              <a:gd name="connsiteY1" fmla="*/ 2137938 h 2137938"/>
              <a:gd name="connsiteX2" fmla="*/ 0 w 3285608"/>
              <a:gd name="connsiteY2" fmla="*/ 2137938 h 2137938"/>
              <a:gd name="connsiteX3" fmla="*/ 53213 w 3285608"/>
              <a:gd name="connsiteY3" fmla="*/ 2070398 h 2137938"/>
              <a:gd name="connsiteX4" fmla="*/ 1464698 w 3285608"/>
              <a:gd name="connsiteY4" fmla="*/ 1425184 h 2137938"/>
              <a:gd name="connsiteX5" fmla="*/ 3278751 w 3285608"/>
              <a:gd name="connsiteY5" fmla="*/ 2109 h 213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5608" h="2137938">
                <a:moveTo>
                  <a:pt x="3285608" y="0"/>
                </a:moveTo>
                <a:lnTo>
                  <a:pt x="3285608" y="2137938"/>
                </a:lnTo>
                <a:lnTo>
                  <a:pt x="0" y="2137938"/>
                </a:lnTo>
                <a:lnTo>
                  <a:pt x="53213" y="2070398"/>
                </a:lnTo>
                <a:cubicBezTo>
                  <a:pt x="428518" y="1649846"/>
                  <a:pt x="1048414" y="1562150"/>
                  <a:pt x="1464698" y="1425184"/>
                </a:cubicBezTo>
                <a:cubicBezTo>
                  <a:pt x="2343037" y="1136242"/>
                  <a:pt x="2721555" y="228637"/>
                  <a:pt x="3278751" y="2109"/>
                </a:cubicBezTo>
                <a:close/>
              </a:path>
            </a:pathLst>
          </a:custGeom>
          <a:solidFill>
            <a:schemeClr val="accent6"/>
          </a:solidFill>
          <a:ln w="21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3472" y="2377871"/>
            <a:ext cx="6814371" cy="4359402"/>
          </a:xfrm>
        </p:spPr>
        <p:txBody>
          <a:bodyPr rtlCol="0">
            <a:normAutofit/>
          </a:bodyPr>
          <a:lstStyle>
            <a:lvl1pPr marL="512064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2000"/>
            </a:lvl1pPr>
            <a:lvl2pPr marL="8001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800"/>
            </a:lvl2pPr>
            <a:lvl3pPr marL="12573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600"/>
            </a:lvl3pPr>
            <a:lvl4pPr marL="17145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400"/>
            </a:lvl4pPr>
            <a:lvl5pPr marL="21717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Объект 10">
            <a:extLst>
              <a:ext uri="{FF2B5EF4-FFF2-40B4-BE49-F238E27FC236}">
                <a16:creationId xmlns:a16="http://schemas.microsoft.com/office/drawing/2014/main" id="{CB9E0096-D944-5245-13D4-92814D4D59C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954195" y="2377871"/>
            <a:ext cx="3840407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606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690D34EE-F9DA-E443-4A73-7A028CD1DC77}"/>
              </a:ext>
            </a:extLst>
          </p:cNvPr>
          <p:cNvSpPr/>
          <p:nvPr userDrawn="1"/>
        </p:nvSpPr>
        <p:spPr>
          <a:xfrm>
            <a:off x="6576005" y="6244034"/>
            <a:ext cx="5128931" cy="613967"/>
          </a:xfrm>
          <a:custGeom>
            <a:avLst/>
            <a:gdLst>
              <a:gd name="connsiteX0" fmla="*/ 4291965 w 5128931"/>
              <a:gd name="connsiteY0" fmla="*/ 60 h 613967"/>
              <a:gd name="connsiteX1" fmla="*/ 4666198 w 5128931"/>
              <a:gd name="connsiteY1" fmla="*/ 89254 h 613967"/>
              <a:gd name="connsiteX2" fmla="*/ 5101197 w 5128931"/>
              <a:gd name="connsiteY2" fmla="*/ 537690 h 613967"/>
              <a:gd name="connsiteX3" fmla="*/ 5128931 w 5128931"/>
              <a:gd name="connsiteY3" fmla="*/ 613967 h 613967"/>
              <a:gd name="connsiteX4" fmla="*/ 0 w 5128931"/>
              <a:gd name="connsiteY4" fmla="*/ 613967 h 613967"/>
              <a:gd name="connsiteX5" fmla="*/ 15614 w 5128931"/>
              <a:gd name="connsiteY5" fmla="*/ 593375 h 613967"/>
              <a:gd name="connsiteX6" fmla="*/ 81739 w 5128931"/>
              <a:gd name="connsiteY6" fmla="*/ 517786 h 613967"/>
              <a:gd name="connsiteX7" fmla="*/ 2139708 w 5128931"/>
              <a:gd name="connsiteY7" fmla="*/ 331996 h 613967"/>
              <a:gd name="connsiteX8" fmla="*/ 4291965 w 5128931"/>
              <a:gd name="connsiteY8" fmla="*/ 60 h 613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28931" h="613967">
                <a:moveTo>
                  <a:pt x="4291965" y="60"/>
                </a:moveTo>
                <a:cubicBezTo>
                  <a:pt x="4425259" y="-1390"/>
                  <a:pt x="4550210" y="23536"/>
                  <a:pt x="4666198" y="89254"/>
                </a:cubicBezTo>
                <a:cubicBezTo>
                  <a:pt x="4891999" y="217207"/>
                  <a:pt x="5029133" y="370815"/>
                  <a:pt x="5101197" y="537690"/>
                </a:cubicBezTo>
                <a:lnTo>
                  <a:pt x="5128931" y="613967"/>
                </a:lnTo>
                <a:lnTo>
                  <a:pt x="0" y="613967"/>
                </a:lnTo>
                <a:lnTo>
                  <a:pt x="15614" y="593375"/>
                </a:lnTo>
                <a:cubicBezTo>
                  <a:pt x="37505" y="566465"/>
                  <a:pt x="59606" y="541212"/>
                  <a:pt x="81739" y="517786"/>
                </a:cubicBezTo>
                <a:cubicBezTo>
                  <a:pt x="726324" y="-164414"/>
                  <a:pt x="1567784" y="212292"/>
                  <a:pt x="2139708" y="331996"/>
                </a:cubicBezTo>
                <a:cubicBezTo>
                  <a:pt x="2980088" y="507931"/>
                  <a:pt x="3714356" y="6344"/>
                  <a:pt x="4291965" y="60"/>
                </a:cubicBezTo>
                <a:close/>
              </a:path>
            </a:pathLst>
          </a:custGeom>
          <a:solidFill>
            <a:schemeClr val="accent1"/>
          </a:solidFill>
          <a:ln w="2373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id="{DBA1AC28-AEBA-F273-D81B-DCB3F7595C06}"/>
              </a:ext>
            </a:extLst>
          </p:cNvPr>
          <p:cNvSpPr/>
          <p:nvPr userDrawn="1"/>
        </p:nvSpPr>
        <p:spPr>
          <a:xfrm>
            <a:off x="11450906" y="3547173"/>
            <a:ext cx="741094" cy="3164819"/>
          </a:xfrm>
          <a:custGeom>
            <a:avLst/>
            <a:gdLst>
              <a:gd name="connsiteX0" fmla="*/ 741094 w 741094"/>
              <a:gd name="connsiteY0" fmla="*/ 0 h 3164819"/>
              <a:gd name="connsiteX1" fmla="*/ 741094 w 741094"/>
              <a:gd name="connsiteY1" fmla="*/ 3164819 h 3164819"/>
              <a:gd name="connsiteX2" fmla="*/ 696311 w 741094"/>
              <a:gd name="connsiteY2" fmla="*/ 3128887 h 3164819"/>
              <a:gd name="connsiteX3" fmla="*/ 66029 w 741094"/>
              <a:gd name="connsiteY3" fmla="*/ 2098526 h 3164819"/>
              <a:gd name="connsiteX4" fmla="*/ 659081 w 741094"/>
              <a:gd name="connsiteY4" fmla="*/ 69283 h 316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094" h="3164819">
                <a:moveTo>
                  <a:pt x="741094" y="0"/>
                </a:moveTo>
                <a:lnTo>
                  <a:pt x="741094" y="3164819"/>
                </a:lnTo>
                <a:lnTo>
                  <a:pt x="696311" y="3128887"/>
                </a:lnTo>
                <a:cubicBezTo>
                  <a:pt x="398216" y="2865259"/>
                  <a:pt x="172941" y="2512853"/>
                  <a:pt x="66029" y="2098526"/>
                </a:cubicBezTo>
                <a:cubicBezTo>
                  <a:pt x="-129976" y="1338929"/>
                  <a:pt x="122879" y="568970"/>
                  <a:pt x="659081" y="692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lvl="0" algn="ctr" rtl="0"/>
            <a:endParaRPr lang="ru-RU" dirty="0"/>
          </a:p>
        </p:txBody>
      </p:sp>
      <p:sp>
        <p:nvSpPr>
          <p:cNvPr id="11" name="Арка из кубиков 10">
            <a:extLst>
              <a:ext uri="{FF2B5EF4-FFF2-40B4-BE49-F238E27FC236}">
                <a16:creationId xmlns:a16="http://schemas.microsoft.com/office/drawing/2014/main" id="{BEF5AD5C-8D5B-14F6-F688-592B02282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43CA5-4CA0-41D9-7ED0-D8D9D96A1D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3657600"/>
          </a:xfrm>
        </p:spPr>
        <p:txBody>
          <a:bodyPr rtlCol="0" anchor="b">
            <a:noAutofit/>
          </a:bodyPr>
          <a:lstStyle>
            <a:lvl1pPr algn="ctr">
              <a:lnSpc>
                <a:spcPct val="75000"/>
              </a:lnSpc>
              <a:defRPr lang="ru-RU" sz="5400" cap="all" spc="6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FFB058F7-2BE2-A189-1B03-F472C551088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30363" y="5006113"/>
            <a:ext cx="8931275" cy="1720850"/>
          </a:xfrm>
        </p:spPr>
        <p:txBody>
          <a:bodyPr rtlCol="0"/>
          <a:lstStyle>
            <a:lvl1pPr marL="0" indent="0" algn="ctr">
              <a:spcBef>
                <a:spcPts val="0"/>
              </a:spcBef>
              <a:buNone/>
              <a:defRPr lang="ru-RU"/>
            </a:lvl1pPr>
            <a:lvl2pPr marL="457200" indent="0" algn="ctr">
              <a:spcBef>
                <a:spcPts val="0"/>
              </a:spcBef>
              <a:buNone/>
              <a:defRPr lang="ru-RU"/>
            </a:lvl2pPr>
            <a:lvl3pPr marL="914400" indent="0" algn="ctr">
              <a:spcBef>
                <a:spcPts val="0"/>
              </a:spcBef>
              <a:buNone/>
              <a:defRPr lang="ru-RU"/>
            </a:lvl3pPr>
            <a:lvl4pPr marL="1371600" indent="0" algn="ctr">
              <a:spcBef>
                <a:spcPts val="0"/>
              </a:spcBef>
              <a:buNone/>
              <a:defRPr lang="ru-RU"/>
            </a:lvl4pPr>
            <a:lvl5pPr marL="1828800" indent="0" algn="ctr">
              <a:spcBef>
                <a:spcPts val="0"/>
              </a:spcBef>
              <a:buNone/>
              <a:defRPr lang="ru-RU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pic>
        <p:nvPicPr>
          <p:cNvPr id="5" name="Графический объект 4">
            <a:extLst>
              <a:ext uri="{FF2B5EF4-FFF2-40B4-BE49-F238E27FC236}">
                <a16:creationId xmlns:a16="http://schemas.microsoft.com/office/drawing/2014/main" id="{74DA6858-F008-49D8-3E6E-18FE12891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1920" b="49138"/>
          <a:stretch>
            <a:fillRect/>
          </a:stretch>
        </p:blipFill>
        <p:spPr>
          <a:xfrm rot="10800000" flipH="1" flipV="1">
            <a:off x="-9638" y="3945640"/>
            <a:ext cx="2853725" cy="2938093"/>
          </a:xfrm>
          <a:custGeom>
            <a:avLst/>
            <a:gdLst>
              <a:gd name="connsiteX0" fmla="*/ 0 w 2853725"/>
              <a:gd name="connsiteY0" fmla="*/ 0 h 2938093"/>
              <a:gd name="connsiteX1" fmla="*/ 2853725 w 2853725"/>
              <a:gd name="connsiteY1" fmla="*/ 0 h 2938093"/>
              <a:gd name="connsiteX2" fmla="*/ 2853725 w 2853725"/>
              <a:gd name="connsiteY2" fmla="*/ 2938093 h 2938093"/>
              <a:gd name="connsiteX3" fmla="*/ 0 w 2853725"/>
              <a:gd name="connsiteY3" fmla="*/ 2938093 h 2938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3725" h="2938093">
                <a:moveTo>
                  <a:pt x="0" y="0"/>
                </a:moveTo>
                <a:lnTo>
                  <a:pt x="2853725" y="0"/>
                </a:lnTo>
                <a:lnTo>
                  <a:pt x="2853725" y="2938093"/>
                </a:lnTo>
                <a:lnTo>
                  <a:pt x="0" y="2938093"/>
                </a:lnTo>
                <a:close/>
              </a:path>
            </a:pathLst>
          </a:custGeom>
        </p:spPr>
      </p:pic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AD697063-5A37-7E43-799C-8864FD42BAAC}"/>
              </a:ext>
            </a:extLst>
          </p:cNvPr>
          <p:cNvSpPr/>
          <p:nvPr userDrawn="1"/>
        </p:nvSpPr>
        <p:spPr>
          <a:xfrm>
            <a:off x="9063204" y="0"/>
            <a:ext cx="3128797" cy="2679752"/>
          </a:xfrm>
          <a:custGeom>
            <a:avLst/>
            <a:gdLst>
              <a:gd name="connsiteX0" fmla="*/ 3128797 w 3128797"/>
              <a:gd name="connsiteY0" fmla="*/ 879358 h 2679752"/>
              <a:gd name="connsiteX1" fmla="*/ 3128797 w 3128797"/>
              <a:gd name="connsiteY1" fmla="*/ 2679752 h 2679752"/>
              <a:gd name="connsiteX2" fmla="*/ 3059267 w 3128797"/>
              <a:gd name="connsiteY2" fmla="*/ 2608151 h 2679752"/>
              <a:gd name="connsiteX3" fmla="*/ 2764395 w 3128797"/>
              <a:gd name="connsiteY3" fmla="*/ 1724021 h 2679752"/>
              <a:gd name="connsiteX4" fmla="*/ 3093998 w 3128797"/>
              <a:gd name="connsiteY4" fmla="*/ 985035 h 2679752"/>
              <a:gd name="connsiteX5" fmla="*/ 0 w 3128797"/>
              <a:gd name="connsiteY5" fmla="*/ 0 h 2679752"/>
              <a:gd name="connsiteX6" fmla="*/ 3128797 w 3128797"/>
              <a:gd name="connsiteY6" fmla="*/ 0 h 2679752"/>
              <a:gd name="connsiteX7" fmla="*/ 3128797 w 3128797"/>
              <a:gd name="connsiteY7" fmla="*/ 550788 h 2679752"/>
              <a:gd name="connsiteX8" fmla="*/ 3123603 w 3128797"/>
              <a:gd name="connsiteY8" fmla="*/ 534564 h 2679752"/>
              <a:gd name="connsiteX9" fmla="*/ 1737201 w 3128797"/>
              <a:gd name="connsiteY9" fmla="*/ 374784 h 2679752"/>
              <a:gd name="connsiteX10" fmla="*/ 534991 w 3128797"/>
              <a:gd name="connsiteY10" fmla="*/ 378865 h 2679752"/>
              <a:gd name="connsiteX11" fmla="*/ 147047 w 3128797"/>
              <a:gd name="connsiteY11" fmla="*/ 143968 h 2679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28797" h="2679752">
                <a:moveTo>
                  <a:pt x="3128797" y="879358"/>
                </a:moveTo>
                <a:lnTo>
                  <a:pt x="3128797" y="2679752"/>
                </a:lnTo>
                <a:lnTo>
                  <a:pt x="3059267" y="2608151"/>
                </a:lnTo>
                <a:cubicBezTo>
                  <a:pt x="2845801" y="2364562"/>
                  <a:pt x="2737482" y="2047511"/>
                  <a:pt x="2764395" y="1724021"/>
                </a:cubicBezTo>
                <a:cubicBezTo>
                  <a:pt x="2789869" y="1485736"/>
                  <a:pt x="2988975" y="1235917"/>
                  <a:pt x="3093998" y="985035"/>
                </a:cubicBezTo>
                <a:close/>
                <a:moveTo>
                  <a:pt x="0" y="0"/>
                </a:moveTo>
                <a:lnTo>
                  <a:pt x="3128797" y="0"/>
                </a:lnTo>
                <a:lnTo>
                  <a:pt x="3128797" y="550788"/>
                </a:lnTo>
                <a:lnTo>
                  <a:pt x="3123603" y="534564"/>
                </a:lnTo>
                <a:cubicBezTo>
                  <a:pt x="2933666" y="80785"/>
                  <a:pt x="2078477" y="268334"/>
                  <a:pt x="1737201" y="374784"/>
                </a:cubicBezTo>
                <a:cubicBezTo>
                  <a:pt x="1414305" y="472235"/>
                  <a:pt x="872573" y="510694"/>
                  <a:pt x="534991" y="378865"/>
                </a:cubicBezTo>
                <a:cubicBezTo>
                  <a:pt x="393838" y="323373"/>
                  <a:pt x="264165" y="243263"/>
                  <a:pt x="147047" y="143968"/>
                </a:cubicBezTo>
                <a:close/>
              </a:path>
            </a:pathLst>
          </a:custGeom>
          <a:solidFill>
            <a:schemeClr val="accent3"/>
          </a:solidFill>
          <a:ln w="4025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id="{A8CB1A0F-CA1C-711E-F4D9-F402746EC55D}"/>
              </a:ext>
            </a:extLst>
          </p:cNvPr>
          <p:cNvSpPr/>
          <p:nvPr userDrawn="1"/>
        </p:nvSpPr>
        <p:spPr>
          <a:xfrm>
            <a:off x="-9637" y="1"/>
            <a:ext cx="2617625" cy="3478627"/>
          </a:xfrm>
          <a:custGeom>
            <a:avLst/>
            <a:gdLst>
              <a:gd name="connsiteX0" fmla="*/ 0 w 2617625"/>
              <a:gd name="connsiteY0" fmla="*/ 0 h 3478627"/>
              <a:gd name="connsiteX1" fmla="*/ 2617625 w 2617625"/>
              <a:gd name="connsiteY1" fmla="*/ 0 h 3478627"/>
              <a:gd name="connsiteX2" fmla="*/ 2553291 w 2617625"/>
              <a:gd name="connsiteY2" fmla="*/ 101454 h 3478627"/>
              <a:gd name="connsiteX3" fmla="*/ 1240549 w 2617625"/>
              <a:gd name="connsiteY3" fmla="*/ 958722 h 3478627"/>
              <a:gd name="connsiteX4" fmla="*/ 955351 w 2617625"/>
              <a:gd name="connsiteY4" fmla="*/ 1199055 h 3478627"/>
              <a:gd name="connsiteX5" fmla="*/ 600934 w 2617625"/>
              <a:gd name="connsiteY5" fmla="*/ 1984701 h 3478627"/>
              <a:gd name="connsiteX6" fmla="*/ 38433 w 2617625"/>
              <a:gd name="connsiteY6" fmla="*/ 3435524 h 3478627"/>
              <a:gd name="connsiteX7" fmla="*/ 0 w 2617625"/>
              <a:gd name="connsiteY7" fmla="*/ 3478627 h 347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7625" h="3478627">
                <a:moveTo>
                  <a:pt x="0" y="0"/>
                </a:moveTo>
                <a:lnTo>
                  <a:pt x="2617625" y="0"/>
                </a:lnTo>
                <a:lnTo>
                  <a:pt x="2553291" y="101454"/>
                </a:lnTo>
                <a:cubicBezTo>
                  <a:pt x="2193600" y="596780"/>
                  <a:pt x="1511980" y="777778"/>
                  <a:pt x="1240549" y="958722"/>
                </a:cubicBezTo>
                <a:cubicBezTo>
                  <a:pt x="1133381" y="1026274"/>
                  <a:pt x="1037426" y="1107134"/>
                  <a:pt x="955351" y="1199055"/>
                </a:cubicBezTo>
                <a:cubicBezTo>
                  <a:pt x="758369" y="1419663"/>
                  <a:pt x="648207" y="1608072"/>
                  <a:pt x="600934" y="1984701"/>
                </a:cubicBezTo>
                <a:cubicBezTo>
                  <a:pt x="539729" y="2480023"/>
                  <a:pt x="361052" y="3033377"/>
                  <a:pt x="38433" y="3435524"/>
                </a:cubicBezTo>
                <a:lnTo>
                  <a:pt x="0" y="3478627"/>
                </a:lnTo>
                <a:close/>
              </a:path>
            </a:pathLst>
          </a:custGeom>
          <a:solidFill>
            <a:schemeClr val="accent5"/>
          </a:solidFill>
          <a:ln w="2518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17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0322" y="536376"/>
            <a:ext cx="4987598" cy="2133085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55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18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дн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лилиния: Фигура 11">
            <a:extLst>
              <a:ext uri="{FF2B5EF4-FFF2-40B4-BE49-F238E27FC236}">
                <a16:creationId xmlns:a16="http://schemas.microsoft.com/office/drawing/2014/main" id="{5E99B326-A023-FA69-54A8-41EDB1276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2304754"/>
            <a:ext cx="2954761" cy="4553246"/>
          </a:xfrm>
          <a:custGeom>
            <a:avLst/>
            <a:gdLst>
              <a:gd name="connsiteX0" fmla="*/ 0 w 2954761"/>
              <a:gd name="connsiteY0" fmla="*/ 0 h 4553246"/>
              <a:gd name="connsiteX1" fmla="*/ 117233 w 2954761"/>
              <a:gd name="connsiteY1" fmla="*/ 82668 h 4553246"/>
              <a:gd name="connsiteX2" fmla="*/ 730843 w 2954761"/>
              <a:gd name="connsiteY2" fmla="*/ 1827598 h 4553246"/>
              <a:gd name="connsiteX3" fmla="*/ 868972 w 2954761"/>
              <a:gd name="connsiteY3" fmla="*/ 2174038 h 4553246"/>
              <a:gd name="connsiteX4" fmla="*/ 1502761 w 2954761"/>
              <a:gd name="connsiteY4" fmla="*/ 2758135 h 4553246"/>
              <a:gd name="connsiteX5" fmla="*/ 2954466 w 2954761"/>
              <a:gd name="connsiteY5" fmla="*/ 4460522 h 4553246"/>
              <a:gd name="connsiteX6" fmla="*/ 2954761 w 2954761"/>
              <a:gd name="connsiteY6" fmla="*/ 4553246 h 4553246"/>
              <a:gd name="connsiteX7" fmla="*/ 0 w 2954761"/>
              <a:gd name="connsiteY7" fmla="*/ 4553246 h 4553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4761" h="4553246">
                <a:moveTo>
                  <a:pt x="0" y="0"/>
                </a:moveTo>
                <a:lnTo>
                  <a:pt x="117233" y="82668"/>
                </a:lnTo>
                <a:cubicBezTo>
                  <a:pt x="705921" y="563578"/>
                  <a:pt x="630379" y="1460513"/>
                  <a:pt x="730843" y="1827598"/>
                </a:cubicBezTo>
                <a:cubicBezTo>
                  <a:pt x="761151" y="1950602"/>
                  <a:pt x="807625" y="2067161"/>
                  <a:pt x="868972" y="2174038"/>
                </a:cubicBezTo>
                <a:cubicBezTo>
                  <a:pt x="1016204" y="2430540"/>
                  <a:pt x="1160257" y="2594499"/>
                  <a:pt x="1502761" y="2758135"/>
                </a:cubicBezTo>
                <a:cubicBezTo>
                  <a:pt x="2178883" y="3079569"/>
                  <a:pt x="2895559" y="3693004"/>
                  <a:pt x="2954466" y="4460522"/>
                </a:cubicBezTo>
                <a:lnTo>
                  <a:pt x="2954761" y="4553246"/>
                </a:lnTo>
                <a:lnTo>
                  <a:pt x="0" y="455324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723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5044668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cap="all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11850" y="2343150"/>
            <a:ext cx="5568950" cy="4364038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511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подзаголовок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: Фигура 7">
            <a:extLst>
              <a:ext uri="{FF2B5EF4-FFF2-40B4-BE49-F238E27FC236}">
                <a16:creationId xmlns:a16="http://schemas.microsoft.com/office/drawing/2014/main" id="{0AE23B93-BC49-29E1-B798-915A07D7A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51328" y="0"/>
            <a:ext cx="1740673" cy="2452455"/>
          </a:xfrm>
          <a:custGeom>
            <a:avLst/>
            <a:gdLst>
              <a:gd name="connsiteX0" fmla="*/ 9752 w 1740673"/>
              <a:gd name="connsiteY0" fmla="*/ 0 h 2452455"/>
              <a:gd name="connsiteX1" fmla="*/ 1740673 w 1740673"/>
              <a:gd name="connsiteY1" fmla="*/ 0 h 2452455"/>
              <a:gd name="connsiteX2" fmla="*/ 1740673 w 1740673"/>
              <a:gd name="connsiteY2" fmla="*/ 2452455 h 2452455"/>
              <a:gd name="connsiteX3" fmla="*/ 1641792 w 1740673"/>
              <a:gd name="connsiteY3" fmla="*/ 2253927 h 2452455"/>
              <a:gd name="connsiteX4" fmla="*/ 1168412 w 1740673"/>
              <a:gd name="connsiteY4" fmla="*/ 1679772 h 2452455"/>
              <a:gd name="connsiteX5" fmla="*/ 63 w 1740673"/>
              <a:gd name="connsiteY5" fmla="*/ 135821 h 245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0673" h="2452455">
                <a:moveTo>
                  <a:pt x="9752" y="0"/>
                </a:moveTo>
                <a:lnTo>
                  <a:pt x="1740673" y="0"/>
                </a:lnTo>
                <a:lnTo>
                  <a:pt x="1740673" y="2452455"/>
                </a:lnTo>
                <a:lnTo>
                  <a:pt x="1641792" y="2253927"/>
                </a:lnTo>
                <a:cubicBezTo>
                  <a:pt x="1523030" y="2044952"/>
                  <a:pt x="1373754" y="1845991"/>
                  <a:pt x="1168412" y="1679772"/>
                </a:cubicBezTo>
                <a:cubicBezTo>
                  <a:pt x="742644" y="1335088"/>
                  <a:pt x="-7886" y="949509"/>
                  <a:pt x="63" y="135821"/>
                </a:cubicBezTo>
                <a:close/>
              </a:path>
            </a:pathLst>
          </a:custGeom>
          <a:solidFill>
            <a:schemeClr val="accent1"/>
          </a:solidFill>
          <a:ln w="1678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Графический объект 6">
            <a:extLst>
              <a:ext uri="{FF2B5EF4-FFF2-40B4-BE49-F238E27FC236}">
                <a16:creationId xmlns:a16="http://schemas.microsoft.com/office/drawing/2014/main" id="{E48F560B-EB0A-0B8F-398E-F722EDBBB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68715"/>
          <a:stretch>
            <a:fillRect/>
          </a:stretch>
        </p:blipFill>
        <p:spPr>
          <a:xfrm rot="10800000" flipV="1">
            <a:off x="4605276" y="0"/>
            <a:ext cx="7493958" cy="1807198"/>
          </a:xfrm>
          <a:custGeom>
            <a:avLst/>
            <a:gdLst>
              <a:gd name="connsiteX0" fmla="*/ 7493958 w 7493958"/>
              <a:gd name="connsiteY0" fmla="*/ 0 h 1807198"/>
              <a:gd name="connsiteX1" fmla="*/ 0 w 7493958"/>
              <a:gd name="connsiteY1" fmla="*/ 0 h 1807198"/>
              <a:gd name="connsiteX2" fmla="*/ 0 w 7493958"/>
              <a:gd name="connsiteY2" fmla="*/ 1807198 h 1807198"/>
              <a:gd name="connsiteX3" fmla="*/ 7493958 w 7493958"/>
              <a:gd name="connsiteY3" fmla="*/ 1807198 h 180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3958" h="1807198">
                <a:moveTo>
                  <a:pt x="7493958" y="0"/>
                </a:moveTo>
                <a:lnTo>
                  <a:pt x="0" y="0"/>
                </a:lnTo>
                <a:lnTo>
                  <a:pt x="0" y="1807198"/>
                </a:lnTo>
                <a:lnTo>
                  <a:pt x="7493958" y="1807198"/>
                </a:lnTo>
                <a:close/>
              </a:path>
            </a:pathLst>
          </a:custGeom>
        </p:spPr>
      </p:pic>
      <p:sp>
        <p:nvSpPr>
          <p:cNvPr id="8" name="Полилиния 24">
            <a:extLst>
              <a:ext uri="{FF2B5EF4-FFF2-40B4-BE49-F238E27FC236}">
                <a16:creationId xmlns:a16="http://schemas.microsoft.com/office/drawing/2014/main" id="{50E14D9C-F921-BC70-06C5-A5EA5B6D0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580429" y="5885690"/>
            <a:ext cx="3501038" cy="972311"/>
          </a:xfrm>
          <a:custGeom>
            <a:avLst/>
            <a:gdLst>
              <a:gd name="connsiteX0" fmla="*/ 1750519 w 3501038"/>
              <a:gd name="connsiteY0" fmla="*/ 972311 h 972311"/>
              <a:gd name="connsiteX1" fmla="*/ 3463737 w 3501038"/>
              <a:gd name="connsiteY1" fmla="*/ 61401 h 972311"/>
              <a:gd name="connsiteX2" fmla="*/ 3501038 w 3501038"/>
              <a:gd name="connsiteY2" fmla="*/ 0 h 972311"/>
              <a:gd name="connsiteX3" fmla="*/ 0 w 3501038"/>
              <a:gd name="connsiteY3" fmla="*/ 0 h 972311"/>
              <a:gd name="connsiteX4" fmla="*/ 37301 w 3501038"/>
              <a:gd name="connsiteY4" fmla="*/ 61401 h 972311"/>
              <a:gd name="connsiteX5" fmla="*/ 1750519 w 3501038"/>
              <a:gd name="connsiteY5" fmla="*/ 972311 h 972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1038" h="972311">
                <a:moveTo>
                  <a:pt x="1750519" y="972311"/>
                </a:moveTo>
                <a:cubicBezTo>
                  <a:pt x="2463681" y="972311"/>
                  <a:pt x="3092449" y="610979"/>
                  <a:pt x="3463737" y="61401"/>
                </a:cubicBezTo>
                <a:lnTo>
                  <a:pt x="3501038" y="0"/>
                </a:lnTo>
                <a:lnTo>
                  <a:pt x="0" y="0"/>
                </a:lnTo>
                <a:lnTo>
                  <a:pt x="37301" y="61401"/>
                </a:lnTo>
                <a:cubicBezTo>
                  <a:pt x="408589" y="610979"/>
                  <a:pt x="1037357" y="972311"/>
                  <a:pt x="1750519" y="9723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9" name="Полилиния: фигура 10">
            <a:extLst>
              <a:ext uri="{FF2B5EF4-FFF2-40B4-BE49-F238E27FC236}">
                <a16:creationId xmlns:a16="http://schemas.microsoft.com/office/drawing/2014/main" id="{9052D5D9-AE58-DD9D-727D-1C56CD81B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58800" y="4948819"/>
            <a:ext cx="3633200" cy="1909181"/>
          </a:xfrm>
          <a:custGeom>
            <a:avLst/>
            <a:gdLst>
              <a:gd name="connsiteX0" fmla="*/ 3633200 w 3633200"/>
              <a:gd name="connsiteY0" fmla="*/ 0 h 1909181"/>
              <a:gd name="connsiteX1" fmla="*/ 3633200 w 3633200"/>
              <a:gd name="connsiteY1" fmla="*/ 1909181 h 1909181"/>
              <a:gd name="connsiteX2" fmla="*/ 0 w 3633200"/>
              <a:gd name="connsiteY2" fmla="*/ 1909181 h 1909181"/>
              <a:gd name="connsiteX3" fmla="*/ 93750 w 3633200"/>
              <a:gd name="connsiteY3" fmla="*/ 1811399 h 1909181"/>
              <a:gd name="connsiteX4" fmla="*/ 1924918 w 3633200"/>
              <a:gd name="connsiteY4" fmla="*/ 1263638 h 1909181"/>
              <a:gd name="connsiteX5" fmla="*/ 2756912 w 3633200"/>
              <a:gd name="connsiteY5" fmla="*/ 1038610 h 1909181"/>
              <a:gd name="connsiteX6" fmla="*/ 3039524 w 3633200"/>
              <a:gd name="connsiteY6" fmla="*/ 795240 h 1909181"/>
              <a:gd name="connsiteX7" fmla="*/ 3627562 w 3633200"/>
              <a:gd name="connsiteY7" fmla="*/ 5818 h 190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33200" h="1909181">
                <a:moveTo>
                  <a:pt x="3633200" y="0"/>
                </a:moveTo>
                <a:lnTo>
                  <a:pt x="3633200" y="1909181"/>
                </a:lnTo>
                <a:lnTo>
                  <a:pt x="0" y="1909181"/>
                </a:lnTo>
                <a:lnTo>
                  <a:pt x="93750" y="1811399"/>
                </a:lnTo>
                <a:cubicBezTo>
                  <a:pt x="559335" y="1384673"/>
                  <a:pt x="1301474" y="1240755"/>
                  <a:pt x="1924918" y="1263638"/>
                </a:cubicBezTo>
                <a:cubicBezTo>
                  <a:pt x="2304271" y="1276833"/>
                  <a:pt x="2507796" y="1198020"/>
                  <a:pt x="2756912" y="1038610"/>
                </a:cubicBezTo>
                <a:cubicBezTo>
                  <a:pt x="2860710" y="972190"/>
                  <a:pt x="2955795" y="890308"/>
                  <a:pt x="3039524" y="795240"/>
                </a:cubicBezTo>
                <a:cubicBezTo>
                  <a:pt x="3187383" y="635762"/>
                  <a:pt x="3364245" y="296298"/>
                  <a:pt x="3627562" y="5818"/>
                </a:cubicBezTo>
                <a:close/>
              </a:path>
            </a:pathLst>
          </a:custGeom>
          <a:solidFill>
            <a:schemeClr val="accent5"/>
          </a:solidFill>
          <a:ln w="316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олилиния: Фигура 11">
            <a:extLst>
              <a:ext uri="{FF2B5EF4-FFF2-40B4-BE49-F238E27FC236}">
                <a16:creationId xmlns:a16="http://schemas.microsoft.com/office/drawing/2014/main" id="{4AA1832A-296F-F6EB-4898-71502D9A3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991252" cy="4572104"/>
          </a:xfrm>
          <a:custGeom>
            <a:avLst/>
            <a:gdLst>
              <a:gd name="connsiteX0" fmla="*/ 0 w 1991252"/>
              <a:gd name="connsiteY0" fmla="*/ 2138799 h 4572104"/>
              <a:gd name="connsiteX1" fmla="*/ 6705 w 1991252"/>
              <a:gd name="connsiteY1" fmla="*/ 2143576 h 4572104"/>
              <a:gd name="connsiteX2" fmla="*/ 516530 w 1991252"/>
              <a:gd name="connsiteY2" fmla="*/ 2534582 h 4572104"/>
              <a:gd name="connsiteX3" fmla="*/ 685548 w 1991252"/>
              <a:gd name="connsiteY3" fmla="*/ 3451134 h 4572104"/>
              <a:gd name="connsiteX4" fmla="*/ 60148 w 1991252"/>
              <a:gd name="connsiteY4" fmla="*/ 4521457 h 4572104"/>
              <a:gd name="connsiteX5" fmla="*/ 0 w 1991252"/>
              <a:gd name="connsiteY5" fmla="*/ 4572104 h 4572104"/>
              <a:gd name="connsiteX6" fmla="*/ 0 w 1991252"/>
              <a:gd name="connsiteY6" fmla="*/ 0 h 4572104"/>
              <a:gd name="connsiteX7" fmla="*/ 1991252 w 1991252"/>
              <a:gd name="connsiteY7" fmla="*/ 0 h 4572104"/>
              <a:gd name="connsiteX8" fmla="*/ 1947397 w 1991252"/>
              <a:gd name="connsiteY8" fmla="*/ 93155 h 4572104"/>
              <a:gd name="connsiteX9" fmla="*/ 1818489 w 1991252"/>
              <a:gd name="connsiteY9" fmla="*/ 279679 h 4572104"/>
              <a:gd name="connsiteX10" fmla="*/ 763951 w 1991252"/>
              <a:gd name="connsiteY10" fmla="*/ 856979 h 4572104"/>
              <a:gd name="connsiteX11" fmla="*/ 44441 w 1991252"/>
              <a:gd name="connsiteY11" fmla="*/ 1105345 h 4572104"/>
              <a:gd name="connsiteX12" fmla="*/ 0 w 1991252"/>
              <a:gd name="connsiteY12" fmla="*/ 1133371 h 457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1252" h="4572104">
                <a:moveTo>
                  <a:pt x="0" y="2138799"/>
                </a:moveTo>
                <a:lnTo>
                  <a:pt x="6705" y="2143576"/>
                </a:lnTo>
                <a:cubicBezTo>
                  <a:pt x="195773" y="2267705"/>
                  <a:pt x="406581" y="2377529"/>
                  <a:pt x="516530" y="2534582"/>
                </a:cubicBezTo>
                <a:cubicBezTo>
                  <a:pt x="696394" y="2804803"/>
                  <a:pt x="754748" y="3134725"/>
                  <a:pt x="685548" y="3451134"/>
                </a:cubicBezTo>
                <a:cubicBezTo>
                  <a:pt x="607573" y="3849685"/>
                  <a:pt x="375193" y="4238508"/>
                  <a:pt x="60148" y="4521457"/>
                </a:cubicBezTo>
                <a:lnTo>
                  <a:pt x="0" y="4572104"/>
                </a:lnTo>
                <a:close/>
                <a:moveTo>
                  <a:pt x="0" y="0"/>
                </a:moveTo>
                <a:lnTo>
                  <a:pt x="1991252" y="0"/>
                </a:lnTo>
                <a:lnTo>
                  <a:pt x="1947397" y="93155"/>
                </a:lnTo>
                <a:cubicBezTo>
                  <a:pt x="1909773" y="158891"/>
                  <a:pt x="1866874" y="221286"/>
                  <a:pt x="1818489" y="279679"/>
                </a:cubicBezTo>
                <a:cubicBezTo>
                  <a:pt x="1586623" y="558208"/>
                  <a:pt x="1093740" y="786286"/>
                  <a:pt x="763951" y="856979"/>
                </a:cubicBezTo>
                <a:cubicBezTo>
                  <a:pt x="588836" y="892826"/>
                  <a:pt x="291439" y="973000"/>
                  <a:pt x="44441" y="1105345"/>
                </a:cubicBezTo>
                <a:lnTo>
                  <a:pt x="0" y="113337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83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Арка из кубиков 10">
            <a:extLst>
              <a:ext uri="{FF2B5EF4-FFF2-40B4-BE49-F238E27FC236}">
                <a16:creationId xmlns:a16="http://schemas.microsoft.com/office/drawing/2014/main" id="{BEF5AD5C-8D5B-14F6-F688-592B02282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43CA5-4CA0-41D9-7ED0-D8D9D96A1D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5924" y="914400"/>
            <a:ext cx="10360152" cy="3657600"/>
          </a:xfrm>
        </p:spPr>
        <p:txBody>
          <a:bodyPr rtlCol="0" anchor="b">
            <a:noAutofit/>
          </a:bodyPr>
          <a:lstStyle>
            <a:lvl1pPr algn="ctr">
              <a:lnSpc>
                <a:spcPct val="75000"/>
              </a:lnSpc>
              <a:defRPr lang="ru-RU" sz="5400" cap="all" spc="6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FFB058F7-2BE2-A189-1B03-F472C551088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30363" y="5006113"/>
            <a:ext cx="8931275" cy="1720850"/>
          </a:xfrm>
        </p:spPr>
        <p:txBody>
          <a:bodyPr rtlCol="0"/>
          <a:lstStyle>
            <a:lvl1pPr marL="0" indent="0" algn="ctr">
              <a:buNone/>
              <a:defRPr lang="ru-RU"/>
            </a:lvl1pPr>
            <a:lvl2pPr marL="457200" indent="0" algn="ctr">
              <a:buNone/>
              <a:defRPr lang="ru-RU"/>
            </a:lvl2pPr>
            <a:lvl3pPr marL="914400" indent="0" algn="ctr">
              <a:buNone/>
              <a:defRPr lang="ru-RU"/>
            </a:lvl3pPr>
            <a:lvl4pPr marL="1371600" indent="0" algn="ctr">
              <a:buNone/>
              <a:defRPr lang="ru-RU"/>
            </a:lvl4pPr>
            <a:lvl5pPr marL="1828800" indent="0" algn="ctr">
              <a:buNone/>
              <a:defRPr lang="ru-RU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2641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одержимое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11">
            <a:extLst>
              <a:ext uri="{FF2B5EF4-FFF2-40B4-BE49-F238E27FC236}">
                <a16:creationId xmlns:a16="http://schemas.microsoft.com/office/drawing/2014/main" id="{ACDE134D-DD43-3620-325A-4A99219D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413576"/>
            <a:ext cx="2600243" cy="2444424"/>
          </a:xfrm>
          <a:custGeom>
            <a:avLst/>
            <a:gdLst>
              <a:gd name="connsiteX0" fmla="*/ 458924 w 2600243"/>
              <a:gd name="connsiteY0" fmla="*/ 637 h 2444424"/>
              <a:gd name="connsiteX1" fmla="*/ 562733 w 2600243"/>
              <a:gd name="connsiteY1" fmla="*/ 8107 h 2444424"/>
              <a:gd name="connsiteX2" fmla="*/ 1359862 w 2600243"/>
              <a:gd name="connsiteY2" fmla="*/ 869200 h 2444424"/>
              <a:gd name="connsiteX3" fmla="*/ 1443944 w 2600243"/>
              <a:gd name="connsiteY3" fmla="*/ 1395455 h 2444424"/>
              <a:gd name="connsiteX4" fmla="*/ 1892284 w 2600243"/>
              <a:gd name="connsiteY4" fmla="*/ 1603510 h 2444424"/>
              <a:gd name="connsiteX5" fmla="*/ 2589282 w 2600243"/>
              <a:gd name="connsiteY5" fmla="*/ 2338245 h 2444424"/>
              <a:gd name="connsiteX6" fmla="*/ 2600243 w 2600243"/>
              <a:gd name="connsiteY6" fmla="*/ 2444424 h 2444424"/>
              <a:gd name="connsiteX7" fmla="*/ 0 w 2600243"/>
              <a:gd name="connsiteY7" fmla="*/ 2444424 h 2444424"/>
              <a:gd name="connsiteX8" fmla="*/ 0 w 2600243"/>
              <a:gd name="connsiteY8" fmla="*/ 70818 h 2444424"/>
              <a:gd name="connsiteX9" fmla="*/ 49869 w 2600243"/>
              <a:gd name="connsiteY9" fmla="*/ 53717 h 2444424"/>
              <a:gd name="connsiteX10" fmla="*/ 458924 w 2600243"/>
              <a:gd name="connsiteY10" fmla="*/ 637 h 244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0243" h="2444424">
                <a:moveTo>
                  <a:pt x="458924" y="637"/>
                </a:moveTo>
                <a:cubicBezTo>
                  <a:pt x="493548" y="1725"/>
                  <a:pt x="528182" y="4210"/>
                  <a:pt x="562733" y="8107"/>
                </a:cubicBezTo>
                <a:cubicBezTo>
                  <a:pt x="1012449" y="72734"/>
                  <a:pt x="1311790" y="431204"/>
                  <a:pt x="1359862" y="869200"/>
                </a:cubicBezTo>
                <a:cubicBezTo>
                  <a:pt x="1377560" y="1029024"/>
                  <a:pt x="1339048" y="1256941"/>
                  <a:pt x="1443944" y="1395455"/>
                </a:cubicBezTo>
                <a:cubicBezTo>
                  <a:pt x="1541160" y="1521546"/>
                  <a:pt x="1747337" y="1549218"/>
                  <a:pt x="1892284" y="1603510"/>
                </a:cubicBezTo>
                <a:cubicBezTo>
                  <a:pt x="2201784" y="1722676"/>
                  <a:pt x="2528982" y="2001668"/>
                  <a:pt x="2589282" y="2338245"/>
                </a:cubicBezTo>
                <a:lnTo>
                  <a:pt x="2600243" y="2444424"/>
                </a:lnTo>
                <a:lnTo>
                  <a:pt x="0" y="2444424"/>
                </a:lnTo>
                <a:lnTo>
                  <a:pt x="0" y="70818"/>
                </a:lnTo>
                <a:lnTo>
                  <a:pt x="49869" y="53717"/>
                </a:lnTo>
                <a:cubicBezTo>
                  <a:pt x="182087" y="14283"/>
                  <a:pt x="320427" y="-3717"/>
                  <a:pt x="458924" y="637"/>
                </a:cubicBezTo>
                <a:close/>
              </a:path>
            </a:pathLst>
          </a:custGeom>
          <a:solidFill>
            <a:schemeClr val="accent6"/>
          </a:solidFill>
          <a:ln w="12762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cap="all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52607" y="2343150"/>
            <a:ext cx="8828193" cy="4359402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330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+ заголовок + содержимое 1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19">
            <a:extLst>
              <a:ext uri="{FF2B5EF4-FFF2-40B4-BE49-F238E27FC236}">
                <a16:creationId xmlns:a16="http://schemas.microsoft.com/office/drawing/2014/main" id="{30948FD6-EB3A-E209-9FB2-BA50C6FFA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3385345" cy="492455"/>
          </a:xfrm>
          <a:custGeom>
            <a:avLst/>
            <a:gdLst>
              <a:gd name="connsiteX0" fmla="*/ 0 w 3385345"/>
              <a:gd name="connsiteY0" fmla="*/ 0 h 492455"/>
              <a:gd name="connsiteX1" fmla="*/ 3385345 w 3385345"/>
              <a:gd name="connsiteY1" fmla="*/ 0 h 492455"/>
              <a:gd name="connsiteX2" fmla="*/ 3348503 w 3385345"/>
              <a:gd name="connsiteY2" fmla="*/ 44581 h 492455"/>
              <a:gd name="connsiteX3" fmla="*/ 967215 w 3385345"/>
              <a:gd name="connsiteY3" fmla="*/ 241508 h 492455"/>
              <a:gd name="connsiteX4" fmla="*/ 108843 w 3385345"/>
              <a:gd name="connsiteY4" fmla="*/ 163732 h 492455"/>
              <a:gd name="connsiteX5" fmla="*/ 0 w 3385345"/>
              <a:gd name="connsiteY5" fmla="*/ 195744 h 49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5345" h="492455">
                <a:moveTo>
                  <a:pt x="0" y="0"/>
                </a:moveTo>
                <a:lnTo>
                  <a:pt x="3385345" y="0"/>
                </a:lnTo>
                <a:lnTo>
                  <a:pt x="3348503" y="44581"/>
                </a:lnTo>
                <a:cubicBezTo>
                  <a:pt x="2752694" y="665259"/>
                  <a:pt x="1716966" y="550750"/>
                  <a:pt x="967215" y="241508"/>
                </a:cubicBezTo>
                <a:cubicBezTo>
                  <a:pt x="616031" y="97448"/>
                  <a:pt x="397804" y="100710"/>
                  <a:pt x="108843" y="163732"/>
                </a:cubicBezTo>
                <a:lnTo>
                  <a:pt x="0" y="195744"/>
                </a:lnTo>
                <a:close/>
              </a:path>
            </a:pathLst>
          </a:custGeom>
          <a:solidFill>
            <a:schemeClr val="accent6"/>
          </a:solidFill>
          <a:ln w="3482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0" name="Полилиния: Фигура 4">
            <a:extLst>
              <a:ext uri="{FF2B5EF4-FFF2-40B4-BE49-F238E27FC236}">
                <a16:creationId xmlns:a16="http://schemas.microsoft.com/office/drawing/2014/main" id="{1FF07184-0225-A61B-4E28-216D83D9F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404026"/>
            <a:ext cx="1948461" cy="1453974"/>
          </a:xfrm>
          <a:custGeom>
            <a:avLst/>
            <a:gdLst>
              <a:gd name="connsiteX0" fmla="*/ 0 w 1948461"/>
              <a:gd name="connsiteY0" fmla="*/ 0 h 1453974"/>
              <a:gd name="connsiteX1" fmla="*/ 32434 w 1948461"/>
              <a:gd name="connsiteY1" fmla="*/ 41394 h 1453974"/>
              <a:gd name="connsiteX2" fmla="*/ 611626 w 1948461"/>
              <a:gd name="connsiteY2" fmla="*/ 508597 h 1453974"/>
              <a:gd name="connsiteX3" fmla="*/ 1902163 w 1948461"/>
              <a:gd name="connsiteY3" fmla="*/ 1370646 h 1453974"/>
              <a:gd name="connsiteX4" fmla="*/ 1948461 w 1948461"/>
              <a:gd name="connsiteY4" fmla="*/ 1453974 h 1453974"/>
              <a:gd name="connsiteX5" fmla="*/ 0 w 1948461"/>
              <a:gd name="connsiteY5" fmla="*/ 1453974 h 145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8461" h="1453974">
                <a:moveTo>
                  <a:pt x="0" y="0"/>
                </a:moveTo>
                <a:lnTo>
                  <a:pt x="32434" y="41394"/>
                </a:lnTo>
                <a:cubicBezTo>
                  <a:pt x="190803" y="222210"/>
                  <a:pt x="377048" y="387079"/>
                  <a:pt x="611626" y="508597"/>
                </a:cubicBezTo>
                <a:cubicBezTo>
                  <a:pt x="1000743" y="710195"/>
                  <a:pt x="1598725" y="895624"/>
                  <a:pt x="1902163" y="1370646"/>
                </a:cubicBezTo>
                <a:lnTo>
                  <a:pt x="1948461" y="1453974"/>
                </a:lnTo>
                <a:lnTo>
                  <a:pt x="0" y="1453974"/>
                </a:lnTo>
                <a:close/>
              </a:path>
            </a:pathLst>
          </a:custGeom>
          <a:solidFill>
            <a:schemeClr val="accent5"/>
          </a:solidFill>
          <a:ln w="150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8" name="Полилиния 20">
            <a:extLst>
              <a:ext uri="{FF2B5EF4-FFF2-40B4-BE49-F238E27FC236}">
                <a16:creationId xmlns:a16="http://schemas.microsoft.com/office/drawing/2014/main" id="{6AEDCC27-3D2D-8BF3-A3A5-7B4D71810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V="1">
            <a:off x="10995246" y="0"/>
            <a:ext cx="1218019" cy="1324951"/>
          </a:xfrm>
          <a:custGeom>
            <a:avLst/>
            <a:gdLst>
              <a:gd name="connsiteX0" fmla="*/ 1218019 w 1218019"/>
              <a:gd name="connsiteY0" fmla="*/ 0 h 1324951"/>
              <a:gd name="connsiteX1" fmla="*/ 0 w 1218019"/>
              <a:gd name="connsiteY1" fmla="*/ 0 h 1324951"/>
              <a:gd name="connsiteX2" fmla="*/ 0 w 1218019"/>
              <a:gd name="connsiteY2" fmla="*/ 1324951 h 1324951"/>
              <a:gd name="connsiteX3" fmla="*/ 44025 w 1218019"/>
              <a:gd name="connsiteY3" fmla="*/ 1308837 h 1324951"/>
              <a:gd name="connsiteX4" fmla="*/ 1213001 w 1218019"/>
              <a:gd name="connsiteY4" fmla="*/ 19515 h 132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019" h="1324951">
                <a:moveTo>
                  <a:pt x="1218019" y="0"/>
                </a:moveTo>
                <a:lnTo>
                  <a:pt x="0" y="0"/>
                </a:lnTo>
                <a:lnTo>
                  <a:pt x="0" y="1324951"/>
                </a:lnTo>
                <a:lnTo>
                  <a:pt x="44025" y="1308837"/>
                </a:lnTo>
                <a:cubicBezTo>
                  <a:pt x="600182" y="1073602"/>
                  <a:pt x="1031901" y="601768"/>
                  <a:pt x="1213001" y="1951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9" name="Полилиния 21">
            <a:extLst>
              <a:ext uri="{FF2B5EF4-FFF2-40B4-BE49-F238E27FC236}">
                <a16:creationId xmlns:a16="http://schemas.microsoft.com/office/drawing/2014/main" id="{958ACB73-92C2-C4E9-8121-A1F481E78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467686" y="6369613"/>
            <a:ext cx="2355305" cy="488389"/>
          </a:xfrm>
          <a:custGeom>
            <a:avLst/>
            <a:gdLst>
              <a:gd name="connsiteX0" fmla="*/ 1090338 w 2355305"/>
              <a:gd name="connsiteY0" fmla="*/ 249 h 488389"/>
              <a:gd name="connsiteX1" fmla="*/ 1849675 w 2355305"/>
              <a:gd name="connsiteY1" fmla="*/ 151843 h 488389"/>
              <a:gd name="connsiteX2" fmla="*/ 2295970 w 2355305"/>
              <a:gd name="connsiteY2" fmla="*/ 431858 h 488389"/>
              <a:gd name="connsiteX3" fmla="*/ 2355305 w 2355305"/>
              <a:gd name="connsiteY3" fmla="*/ 488389 h 488389"/>
              <a:gd name="connsiteX4" fmla="*/ 0 w 2355305"/>
              <a:gd name="connsiteY4" fmla="*/ 488389 h 488389"/>
              <a:gd name="connsiteX5" fmla="*/ 136773 w 2355305"/>
              <a:gd name="connsiteY5" fmla="*/ 341166 h 488389"/>
              <a:gd name="connsiteX6" fmla="*/ 350829 w 2355305"/>
              <a:gd name="connsiteY6" fmla="*/ 189936 h 488389"/>
              <a:gd name="connsiteX7" fmla="*/ 1090338 w 2355305"/>
              <a:gd name="connsiteY7" fmla="*/ 249 h 48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5305" h="488389">
                <a:moveTo>
                  <a:pt x="1090338" y="249"/>
                </a:moveTo>
                <a:cubicBezTo>
                  <a:pt x="1350361" y="-4090"/>
                  <a:pt x="1613690" y="48451"/>
                  <a:pt x="1849675" y="151843"/>
                </a:cubicBezTo>
                <a:cubicBezTo>
                  <a:pt x="2012239" y="223978"/>
                  <a:pt x="2163046" y="317800"/>
                  <a:pt x="2295970" y="431858"/>
                </a:cubicBezTo>
                <a:lnTo>
                  <a:pt x="2355305" y="488389"/>
                </a:lnTo>
                <a:lnTo>
                  <a:pt x="0" y="488389"/>
                </a:lnTo>
                <a:lnTo>
                  <a:pt x="136773" y="341166"/>
                </a:lnTo>
                <a:cubicBezTo>
                  <a:pt x="197432" y="287686"/>
                  <a:pt x="267562" y="237210"/>
                  <a:pt x="350829" y="189936"/>
                </a:cubicBezTo>
                <a:cubicBezTo>
                  <a:pt x="573595" y="65807"/>
                  <a:pt x="830314" y="4588"/>
                  <a:pt x="1090338" y="249"/>
                </a:cubicBezTo>
                <a:close/>
              </a:path>
            </a:pathLst>
          </a:custGeom>
          <a:solidFill>
            <a:schemeClr val="accent2"/>
          </a:solidFill>
          <a:ln w="29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0" y="914400"/>
            <a:ext cx="5843016" cy="3822192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>
            <a:lvl1pPr>
              <a:lnSpc>
                <a:spcPct val="75000"/>
              </a:lnSpc>
              <a:defRPr lang="ru-RU" sz="5400" cap="all" spc="0" baseline="0"/>
            </a:lvl1pPr>
          </a:lstStyle>
          <a:p>
            <a:pPr rtl="0"/>
            <a:endParaRPr lang="ru-RU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268F3615-70B1-95E3-FD7B-A65D25151B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943475" cy="6858000"/>
          </a:xfrm>
          <a:custGeom>
            <a:avLst/>
            <a:gdLst>
              <a:gd name="connsiteX0" fmla="*/ 0 w 4943475"/>
              <a:gd name="connsiteY0" fmla="*/ 0 h 6858000"/>
              <a:gd name="connsiteX1" fmla="*/ 4943475 w 4943475"/>
              <a:gd name="connsiteY1" fmla="*/ 0 h 6858000"/>
              <a:gd name="connsiteX2" fmla="*/ 4943475 w 4943475"/>
              <a:gd name="connsiteY2" fmla="*/ 6858000 h 6858000"/>
              <a:gd name="connsiteX3" fmla="*/ 1948462 w 4943475"/>
              <a:gd name="connsiteY3" fmla="*/ 6858000 h 6858000"/>
              <a:gd name="connsiteX4" fmla="*/ 1902164 w 4943475"/>
              <a:gd name="connsiteY4" fmla="*/ 6774672 h 6858000"/>
              <a:gd name="connsiteX5" fmla="*/ 611627 w 4943475"/>
              <a:gd name="connsiteY5" fmla="*/ 5912623 h 6858000"/>
              <a:gd name="connsiteX6" fmla="*/ 32435 w 4943475"/>
              <a:gd name="connsiteY6" fmla="*/ 5445420 h 6858000"/>
              <a:gd name="connsiteX7" fmla="*/ 1 w 4943475"/>
              <a:gd name="connsiteY7" fmla="*/ 5404026 h 6858000"/>
              <a:gd name="connsiteX8" fmla="*/ 1 w 4943475"/>
              <a:gd name="connsiteY8" fmla="*/ 6858000 h 6858000"/>
              <a:gd name="connsiteX9" fmla="*/ 0 w 4943475"/>
              <a:gd name="connsiteY9" fmla="*/ 6858000 h 6858000"/>
              <a:gd name="connsiteX10" fmla="*/ 0 w 4943475"/>
              <a:gd name="connsiteY10" fmla="*/ 195745 h 6858000"/>
              <a:gd name="connsiteX11" fmla="*/ 108843 w 4943475"/>
              <a:gd name="connsiteY11" fmla="*/ 163733 h 6858000"/>
              <a:gd name="connsiteX12" fmla="*/ 967215 w 4943475"/>
              <a:gd name="connsiteY12" fmla="*/ 241509 h 6858000"/>
              <a:gd name="connsiteX13" fmla="*/ 3348503 w 4943475"/>
              <a:gd name="connsiteY13" fmla="*/ 44582 h 6858000"/>
              <a:gd name="connsiteX14" fmla="*/ 3385345 w 4943475"/>
              <a:gd name="connsiteY14" fmla="*/ 1 h 6858000"/>
              <a:gd name="connsiteX15" fmla="*/ 0 w 4943475"/>
              <a:gd name="connsiteY1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43475" h="6858000">
                <a:moveTo>
                  <a:pt x="0" y="0"/>
                </a:moveTo>
                <a:lnTo>
                  <a:pt x="4943475" y="0"/>
                </a:lnTo>
                <a:lnTo>
                  <a:pt x="4943475" y="6858000"/>
                </a:lnTo>
                <a:lnTo>
                  <a:pt x="1948462" y="6858000"/>
                </a:lnTo>
                <a:lnTo>
                  <a:pt x="1902164" y="6774672"/>
                </a:lnTo>
                <a:cubicBezTo>
                  <a:pt x="1598726" y="6299650"/>
                  <a:pt x="1000744" y="6114221"/>
                  <a:pt x="611627" y="5912623"/>
                </a:cubicBezTo>
                <a:cubicBezTo>
                  <a:pt x="377049" y="5791105"/>
                  <a:pt x="190804" y="5626236"/>
                  <a:pt x="32435" y="5445420"/>
                </a:cubicBezTo>
                <a:lnTo>
                  <a:pt x="1" y="5404026"/>
                </a:lnTo>
                <a:lnTo>
                  <a:pt x="1" y="6858000"/>
                </a:lnTo>
                <a:lnTo>
                  <a:pt x="0" y="6858000"/>
                </a:lnTo>
                <a:lnTo>
                  <a:pt x="0" y="195745"/>
                </a:lnTo>
                <a:lnTo>
                  <a:pt x="108843" y="163733"/>
                </a:lnTo>
                <a:cubicBezTo>
                  <a:pt x="397804" y="100711"/>
                  <a:pt x="616031" y="97449"/>
                  <a:pt x="967215" y="241509"/>
                </a:cubicBezTo>
                <a:cubicBezTo>
                  <a:pt x="1716966" y="550751"/>
                  <a:pt x="2752694" y="665260"/>
                  <a:pt x="3348503" y="44582"/>
                </a:cubicBezTo>
                <a:lnTo>
                  <a:pt x="3385345" y="1"/>
                </a:lnTo>
                <a:lnTo>
                  <a:pt x="0" y="1"/>
                </a:lnTo>
                <a:close/>
              </a:path>
            </a:pathLst>
          </a:custGeom>
        </p:spPr>
        <p:txBody>
          <a:bodyPr wrap="square" tIns="548640" rtlCol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35600" y="4956902"/>
            <a:ext cx="5718896" cy="174564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4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17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>
            <a:extLst>
              <a:ext uri="{FF2B5EF4-FFF2-40B4-BE49-F238E27FC236}">
                <a16:creationId xmlns:a16="http://schemas.microsoft.com/office/drawing/2014/main" id="{653D8540-5794-860E-E6C6-CB80F4051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387803" y="4555795"/>
            <a:ext cx="914401" cy="3690008"/>
          </a:xfrm>
          <a:custGeom>
            <a:avLst/>
            <a:gdLst>
              <a:gd name="connsiteX0" fmla="*/ 914393 w 914401"/>
              <a:gd name="connsiteY0" fmla="*/ 1625548 h 3690008"/>
              <a:gd name="connsiteX1" fmla="*/ 200040 w 914401"/>
              <a:gd name="connsiteY1" fmla="*/ 164703 h 3690008"/>
              <a:gd name="connsiteX2" fmla="*/ 0 w 914401"/>
              <a:gd name="connsiteY2" fmla="*/ 0 h 3690008"/>
              <a:gd name="connsiteX3" fmla="*/ 0 w 914401"/>
              <a:gd name="connsiteY3" fmla="*/ 3690008 h 3690008"/>
              <a:gd name="connsiteX4" fmla="*/ 684950 w 914401"/>
              <a:gd name="connsiteY4" fmla="*/ 3690008 h 3690008"/>
              <a:gd name="connsiteX5" fmla="*/ 683046 w 914401"/>
              <a:gd name="connsiteY5" fmla="*/ 3683775 h 3690008"/>
              <a:gd name="connsiteX6" fmla="*/ 608736 w 914401"/>
              <a:gd name="connsiteY6" fmla="*/ 3519687 h 3690008"/>
              <a:gd name="connsiteX7" fmla="*/ 353078 w 914401"/>
              <a:gd name="connsiteY7" fmla="*/ 2837178 h 3690008"/>
              <a:gd name="connsiteX8" fmla="*/ 914393 w 914401"/>
              <a:gd name="connsiteY8" fmla="*/ 1625548 h 369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1" h="3690008">
                <a:moveTo>
                  <a:pt x="914393" y="1625548"/>
                </a:moveTo>
                <a:cubicBezTo>
                  <a:pt x="911641" y="1092628"/>
                  <a:pt x="614720" y="555054"/>
                  <a:pt x="200040" y="164703"/>
                </a:cubicBezTo>
                <a:lnTo>
                  <a:pt x="0" y="0"/>
                </a:lnTo>
                <a:lnTo>
                  <a:pt x="0" y="3690008"/>
                </a:lnTo>
                <a:lnTo>
                  <a:pt x="684950" y="3690008"/>
                </a:lnTo>
                <a:lnTo>
                  <a:pt x="683046" y="3683775"/>
                </a:lnTo>
                <a:cubicBezTo>
                  <a:pt x="661881" y="3627679"/>
                  <a:pt x="637060" y="3572811"/>
                  <a:pt x="608736" y="3519687"/>
                </a:cubicBezTo>
                <a:cubicBezTo>
                  <a:pt x="471578" y="3263358"/>
                  <a:pt x="246982" y="3154469"/>
                  <a:pt x="353078" y="2837178"/>
                </a:cubicBezTo>
                <a:cubicBezTo>
                  <a:pt x="503567" y="2394592"/>
                  <a:pt x="916615" y="2140445"/>
                  <a:pt x="914393" y="1625548"/>
                </a:cubicBezTo>
                <a:close/>
              </a:path>
            </a:pathLst>
          </a:custGeom>
          <a:solidFill>
            <a:schemeClr val="accent3"/>
          </a:solidFill>
          <a:ln w="2038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4"/>
            <a:ext cx="4987598" cy="179459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6488" y="2377875"/>
            <a:ext cx="3536078" cy="3565723"/>
          </a:xfrm>
        </p:spPr>
        <p:txBody>
          <a:bodyPr lIns="0" tIns="0" rtlCol="0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20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8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6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4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2265893F-4A9C-ABB2-2B83-283067F829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599" y="2377875"/>
            <a:ext cx="6816725" cy="378025"/>
          </a:xfrm>
        </p:spPr>
        <p:txBody>
          <a:bodyPr rtlCol="0">
            <a:noAutofit/>
          </a:bodyPr>
          <a:lstStyle>
            <a:lvl1pPr marL="0" indent="0">
              <a:buNone/>
              <a:defRPr lang="ru-RU" sz="2000" b="1"/>
            </a:lvl1pPr>
            <a:lvl2pPr marL="457200" indent="0">
              <a:buNone/>
              <a:defRPr lang="ru-RU" sz="1800" b="1"/>
            </a:lvl2pPr>
            <a:lvl3pPr marL="914400" indent="0">
              <a:buNone/>
              <a:defRPr lang="ru-RU" sz="1600" b="1"/>
            </a:lvl3pPr>
            <a:lvl4pPr marL="1371600" indent="0">
              <a:buNone/>
              <a:defRPr lang="ru-RU" sz="1400" b="1"/>
            </a:lvl4pPr>
            <a:lvl5pPr marL="1828800" indent="0">
              <a:buNone/>
              <a:defRPr lang="ru-RU" sz="1400" b="1"/>
            </a:lvl5pPr>
          </a:lstStyle>
          <a:p>
            <a:pPr lvl="0" rtl="0"/>
            <a:r>
              <a:rPr lang="ru-RU"/>
              <a:t>Текст слайда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7AC01F4F-AA50-6589-C5AA-A98B0D5AF7A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73600" y="2755900"/>
            <a:ext cx="6816725" cy="3187700"/>
          </a:xfrm>
        </p:spPr>
        <p:txBody>
          <a:bodyPr rtlCol="0" anchor="ctr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5316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содержимое + изображение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4"/>
            <a:ext cx="4987598" cy="179459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6488" y="2377875"/>
            <a:ext cx="4627866" cy="4300717"/>
          </a:xfrm>
        </p:spPr>
        <p:txBody>
          <a:bodyPr lIns="0" tIns="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Рисунок 5">
            <a:extLst>
              <a:ext uri="{FF2B5EF4-FFF2-40B4-BE49-F238E27FC236}">
                <a16:creationId xmlns:a16="http://schemas.microsoft.com/office/drawing/2014/main" id="{B8B70107-5AE5-7117-0F14-6BF9DD30CB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16613" y="835025"/>
            <a:ext cx="5575300" cy="6030913"/>
          </a:xfrm>
        </p:spPr>
        <p:txBody>
          <a:bodyPr rtlCol="0"/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78457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: Фигура 20">
            <a:extLst>
              <a:ext uri="{FF2B5EF4-FFF2-40B4-BE49-F238E27FC236}">
                <a16:creationId xmlns:a16="http://schemas.microsoft.com/office/drawing/2014/main" id="{F6276F98-083C-C436-D4E0-BB6B1D617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810562"/>
            <a:ext cx="3505512" cy="3047438"/>
          </a:xfrm>
          <a:custGeom>
            <a:avLst/>
            <a:gdLst>
              <a:gd name="connsiteX0" fmla="*/ 140070 w 3505512"/>
              <a:gd name="connsiteY0" fmla="*/ 84 h 3047438"/>
              <a:gd name="connsiteX1" fmla="*/ 378078 w 3505512"/>
              <a:gd name="connsiteY1" fmla="*/ 26868 h 3047438"/>
              <a:gd name="connsiteX2" fmla="*/ 2124544 w 3505512"/>
              <a:gd name="connsiteY2" fmla="*/ 1868599 h 3047438"/>
              <a:gd name="connsiteX3" fmla="*/ 3503411 w 3505512"/>
              <a:gd name="connsiteY3" fmla="*/ 3038169 h 3047438"/>
              <a:gd name="connsiteX4" fmla="*/ 3505512 w 3505512"/>
              <a:gd name="connsiteY4" fmla="*/ 3047438 h 3047438"/>
              <a:gd name="connsiteX5" fmla="*/ 0 w 3505512"/>
              <a:gd name="connsiteY5" fmla="*/ 3047438 h 3047438"/>
              <a:gd name="connsiteX6" fmla="*/ 0 w 3505512"/>
              <a:gd name="connsiteY6" fmla="*/ 9356 h 3047438"/>
              <a:gd name="connsiteX7" fmla="*/ 32906 w 3505512"/>
              <a:gd name="connsiteY7" fmla="*/ 4358 h 3047438"/>
              <a:gd name="connsiteX8" fmla="*/ 140070 w 3505512"/>
              <a:gd name="connsiteY8" fmla="*/ 84 h 304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5512" h="3047438">
                <a:moveTo>
                  <a:pt x="140070" y="84"/>
                </a:moveTo>
                <a:cubicBezTo>
                  <a:pt x="214085" y="1007"/>
                  <a:pt x="293301" y="9629"/>
                  <a:pt x="378078" y="26868"/>
                </a:cubicBezTo>
                <a:cubicBezTo>
                  <a:pt x="1074806" y="168586"/>
                  <a:pt x="1202169" y="1352919"/>
                  <a:pt x="2124544" y="1868599"/>
                </a:cubicBezTo>
                <a:cubicBezTo>
                  <a:pt x="2570800" y="2118122"/>
                  <a:pt x="3301901" y="2354692"/>
                  <a:pt x="3503411" y="3038169"/>
                </a:cubicBezTo>
                <a:lnTo>
                  <a:pt x="3505512" y="3047438"/>
                </a:lnTo>
                <a:lnTo>
                  <a:pt x="0" y="3047438"/>
                </a:lnTo>
                <a:lnTo>
                  <a:pt x="0" y="9356"/>
                </a:lnTo>
                <a:lnTo>
                  <a:pt x="32906" y="4358"/>
                </a:lnTo>
                <a:cubicBezTo>
                  <a:pt x="67357" y="1086"/>
                  <a:pt x="103063" y="-377"/>
                  <a:pt x="140070" y="84"/>
                </a:cubicBezTo>
                <a:close/>
              </a:path>
            </a:pathLst>
          </a:custGeom>
          <a:solidFill>
            <a:schemeClr val="accent5"/>
          </a:solidFill>
          <a:ln w="2225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87333" y="2377871"/>
            <a:ext cx="4292202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Объект 10">
            <a:extLst>
              <a:ext uri="{FF2B5EF4-FFF2-40B4-BE49-F238E27FC236}">
                <a16:creationId xmlns:a16="http://schemas.microsoft.com/office/drawing/2014/main" id="{CB9E0096-D944-5245-13D4-92814D4D59C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318385" y="2377871"/>
            <a:ext cx="4172575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92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содержимое + таблиц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0323" y="2366300"/>
            <a:ext cx="3536078" cy="3588330"/>
          </a:xfrm>
        </p:spPr>
        <p:txBody>
          <a:bodyPr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2000"/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800"/>
            </a:lvl2pPr>
            <a:lvl3pPr marL="12001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600"/>
            </a:lvl3pPr>
            <a:lvl4pPr marL="16573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400"/>
            </a:lvl4pPr>
            <a:lvl5pPr marL="21145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2" name="Заполнитель таблицы 11">
            <a:extLst>
              <a:ext uri="{FF2B5EF4-FFF2-40B4-BE49-F238E27FC236}">
                <a16:creationId xmlns:a16="http://schemas.microsoft.com/office/drawing/2014/main" id="{23945778-2B6F-930D-51C8-417685BC4E1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673600" y="2366300"/>
            <a:ext cx="6816725" cy="358775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/>
              <a:t>Щелкните значок, чтобы добавить таблицу</a:t>
            </a:r>
          </a:p>
        </p:txBody>
      </p:sp>
    </p:spTree>
    <p:extLst>
      <p:ext uri="{BB962C8B-B14F-4D97-AF65-F5344CB8AC3E}">
        <p14:creationId xmlns:p14="http://schemas.microsoft.com/office/powerpoint/2010/main" val="125362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ru-RU" sz="105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105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70" r:id="rId14"/>
    <p:sldLayoutId id="2147483669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612DB-62CB-A384-9219-BA28D4BC0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855" y="1463040"/>
            <a:ext cx="7578290" cy="4471416"/>
          </a:xfrm>
        </p:spPr>
        <p:txBody>
          <a:bodyPr rtlCol="0"/>
          <a:lstStyle>
            <a:defPPr>
              <a:defRPr lang="ru-RU"/>
            </a:defPPr>
          </a:lstStyle>
          <a:p>
            <a:pPr rtl="0">
              <a:lnSpc>
                <a:spcPct val="90000"/>
              </a:lnSpc>
            </a:pPr>
            <a:r>
              <a:rPr lang="ru-RU" dirty="0"/>
              <a:t>Гештальт-терапия</a:t>
            </a:r>
          </a:p>
        </p:txBody>
      </p:sp>
    </p:spTree>
    <p:extLst>
      <p:ext uri="{BB962C8B-B14F-4D97-AF65-F5344CB8AC3E}">
        <p14:creationId xmlns:p14="http://schemas.microsoft.com/office/powerpoint/2010/main" val="3110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2BE17-24DF-C15D-6508-00D0F66EB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1D3CE51-2DBC-5B75-7288-319A314B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536983"/>
            <a:ext cx="5274015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Гештальт-законы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EC2B78C-6BA4-C4E9-01F0-53CBB667D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10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D9B30BB-F30C-CE7C-FE59-1D5A9B35A09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452" y="1524000"/>
            <a:ext cx="10787488" cy="4750924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marL="0" indent="0" rtl="0">
              <a:buNone/>
            </a:pPr>
            <a:r>
              <a:rPr lang="ru-RU" dirty="0"/>
              <a:t>Закон фигуры-фона также является примером автоматической организации восприятия и является тем принципом, на которые чаще всего ссылаются гештальт-терапевты.</a:t>
            </a:r>
          </a:p>
          <a:p>
            <a:pPr marL="0" indent="0" rtl="0">
              <a:buNone/>
            </a:pPr>
            <a:r>
              <a:rPr lang="ru-RU" dirty="0"/>
              <a:t>Это известное изображение иллюстрирует знакомый каждому человеку феномен: фокусируясь на чем-то одном, мы оставляем все остальное в фоне восприятия. Когда мы смотрим на белую вазу, темная часть картины уходит в фон бесформенным пятном. Когда мы смотрим на темные про фили, белая часть картины уходит в фон так же бесформенным пятном: ваза теряет свои границы и форму в то время как профили приобретают свои границы и форму и выступают вперед в виде фигуры на фоне</a:t>
            </a:r>
          </a:p>
          <a:p>
            <a:pPr marL="0" indent="0" rtl="0"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1D9BAD0-CDA3-4C08-6E13-A546E8C17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148" y="5260258"/>
            <a:ext cx="2642420" cy="132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1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40C8BF-93AB-7C2D-A283-88F83F45C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00DCCB1-DC1B-07F6-B416-747769CDB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12" y="536983"/>
            <a:ext cx="4890557" cy="62322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Гештальт-законы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03F99F8-FB78-3B70-1679-6FAEBCEC8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11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210D36E-B961-BE4E-F83B-0A86D4BD23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48465" y="1255228"/>
            <a:ext cx="9294456" cy="4731492"/>
          </a:xfrm>
        </p:spPr>
        <p:txBody>
          <a:bodyPr rtlCol="0">
            <a:normAutofit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В результате экспериментов с шимпанзе, Кёлер сформулировал такое понятие, как «Ага-переживание», которое в русскоязычной среде принято называть словом «инсайт». На этом и на других примерах Кёлер показал, что решение приходит в момент инсайта, при котором все элементы, все части проблемы, спонтанно организовались в осмысленный целостный акт внутри самой ситуации.</a:t>
            </a:r>
          </a:p>
          <a:p>
            <a:pPr rtl="0"/>
            <a:r>
              <a:rPr lang="ru-RU" dirty="0"/>
              <a:t>Результаты исследований Кёлера, а также развитые им теории, сильно повлияли на более поздние теории о решении проблем в об учении, основанных на инсайте, а также легли в основание оценки процесса изменения и обучения в терапевтическом пространстве с позиции гештальт-терапевта: гештальт-терапевт занимает позицию присутствия с клиентом в его опыте фрустрации при его попытках найти решение своих проблем с пониманием того, что терапевту не нужно искать решение.</a:t>
            </a:r>
          </a:p>
        </p:txBody>
      </p:sp>
    </p:spTree>
    <p:extLst>
      <p:ext uri="{BB962C8B-B14F-4D97-AF65-F5344CB8AC3E}">
        <p14:creationId xmlns:p14="http://schemas.microsoft.com/office/powerpoint/2010/main" val="2179913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D1E33-D525-9849-4588-4DC325894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ED6EC-E63E-D773-DE82-7798CE3C8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90372"/>
          </a:xfrm>
        </p:spPr>
        <p:txBody>
          <a:bodyPr/>
          <a:lstStyle/>
          <a:p>
            <a:r>
              <a:rPr lang="ru-RU" dirty="0"/>
              <a:t>Теория поля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88199A-BD63-52DD-E8F9-6EA614814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783A1F-A495-D0D1-ED96-58E572912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smtClean="0"/>
              <a:pPr rtl="0"/>
              <a:t>12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A38BC75-C836-8384-9F1B-3FEB1B3E8F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20646" y="1130711"/>
            <a:ext cx="10196052" cy="4359402"/>
          </a:xfrm>
        </p:spPr>
        <p:txBody>
          <a:bodyPr>
            <a:noAutofit/>
          </a:bodyPr>
          <a:lstStyle/>
          <a:p>
            <a:r>
              <a:rPr lang="ru-RU" sz="1400" dirty="0"/>
              <a:t>В рамках теории поля Курт Левин предлагает схему психологического изучения человеческого поведения, которая имеет целый ряд отличительных особенностей: </a:t>
            </a:r>
          </a:p>
          <a:p>
            <a:r>
              <a:rPr lang="ru-RU" sz="1400" dirty="0"/>
              <a:t>1. Согласно ей, анализ поведения должен основываться на общей ситуации. В объяснение поведения включается более широкий круг явлений, чем объединение отдельных элементов типа раздражителей и реакций. </a:t>
            </a:r>
          </a:p>
          <a:p>
            <a:r>
              <a:rPr lang="ru-RU" sz="1400" dirty="0"/>
              <a:t>2. Ситуацию следует интерпретировать так, как она представляется субъекту. Это означает, что объяснение должно быть психологичным. Психологическому анализу должно подлежать не только все, что происходило с действующим субъектом в нем самом и окружении, но и другие факторы, влияющее на поведение. </a:t>
            </a:r>
          </a:p>
          <a:p>
            <a:r>
              <a:rPr lang="ru-RU" sz="1400" dirty="0"/>
              <a:t>3. Для объяснения поведения описания простых связей в смысле ассоциации «раздражитель-реакция» явно недостаточно. Со гласно Курту Левину, в основе всякого поведения лежат силы, основными из которых являются потребности. </a:t>
            </a:r>
          </a:p>
          <a:p>
            <a:r>
              <a:rPr lang="ru-RU" sz="1400" dirty="0"/>
              <a:t>4. Простая классификация наблюдаемых феноменов не идет дальше описательного уровня и может стать причиной неверного объяснения, поскольку внешне одинаковое поведение не обязательно связано с одними и теми же причинами. Необходимо выработать общие понятия и использовать их как конструктивные элементы, сочетание которых позволяло бы объяснить каждый конкретный случай. </a:t>
            </a:r>
          </a:p>
          <a:p>
            <a:r>
              <a:rPr lang="ru-RU" sz="1400" dirty="0"/>
              <a:t>5. На поведение влияет только то, что действует здесь и теперь: будущие и прошлые события сами по себе не могут определять поведение в настоящий момент, они действенны лишь как нечто актуально припоминаемое или предвосхищаемое. Прошлые и будущие события могут лишь внести свой вклад в структуру общей ситуации и несколько изменить композицию поля, но не более. Но, тем ни менее, их влияние может сказываться на актуальных состояниях субъекта и его окружения</a:t>
            </a:r>
          </a:p>
        </p:txBody>
      </p:sp>
    </p:spTree>
    <p:extLst>
      <p:ext uri="{BB962C8B-B14F-4D97-AF65-F5344CB8AC3E}">
        <p14:creationId xmlns:p14="http://schemas.microsoft.com/office/powerpoint/2010/main" val="164931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F523E-38B5-666F-B168-0D85CD6FA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CEBEF83-C7C5-5A01-B0D0-15FD7247F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Теория поля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64C336D-D273-39FC-5946-33B3ABA84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13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F6C84-1E66-7900-AA1C-4AF43F4FFF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6488" y="1258529"/>
            <a:ext cx="9499564" cy="4685069"/>
          </a:xfrm>
        </p:spPr>
        <p:txBody>
          <a:bodyPr/>
          <a:lstStyle/>
          <a:p>
            <a:r>
              <a:rPr lang="ru-RU" dirty="0"/>
              <a:t>Теорию поля Левина при создании совместно с </a:t>
            </a:r>
            <a:r>
              <a:rPr lang="ru-RU" dirty="0" err="1"/>
              <a:t>Перлзом</a:t>
            </a:r>
            <a:r>
              <a:rPr lang="ru-RU" dirty="0"/>
              <a:t> и </a:t>
            </a:r>
            <a:r>
              <a:rPr lang="ru-RU" dirty="0" err="1"/>
              <a:t>Хефферлином</a:t>
            </a:r>
            <a:r>
              <a:rPr lang="ru-RU" dirty="0"/>
              <a:t> книги о гештальт-терапии и выделил в ней три основных принципа: </a:t>
            </a:r>
          </a:p>
          <a:p>
            <a:r>
              <a:rPr lang="ru-RU" dirty="0"/>
              <a:t>1. Все функции в любом организме причастны к окружающей среде. И наоборот, реальная окружающая среда – это место, которое выбрал, организовал и приспособил организм. </a:t>
            </a:r>
          </a:p>
          <a:p>
            <a:r>
              <a:rPr lang="ru-RU" dirty="0"/>
              <a:t>2. Опыт происходит на границе между организмом и окружающей средой. </a:t>
            </a:r>
          </a:p>
          <a:p>
            <a:r>
              <a:rPr lang="ru-RU" dirty="0"/>
              <a:t>3. Связь человеческого организма с окружающей средой, не только физическая, но и социальная. В «человеческом» поле взаимодействуют социально-культурные, животные и физические факторы</a:t>
            </a:r>
          </a:p>
        </p:txBody>
      </p:sp>
    </p:spTree>
    <p:extLst>
      <p:ext uri="{BB962C8B-B14F-4D97-AF65-F5344CB8AC3E}">
        <p14:creationId xmlns:p14="http://schemas.microsoft.com/office/powerpoint/2010/main" val="324285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61B3A2-426C-01D2-977F-9A52349D2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1604F28-7F49-1B3A-F226-DF236ED2A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Теория поля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01C4290-051B-441B-F8D6-4E572D504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14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B57D50C-08E3-88ED-4C36-AB8631B3DAE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39294" y="1255228"/>
            <a:ext cx="8803627" cy="4731492"/>
          </a:xfrm>
        </p:spPr>
        <p:txBody>
          <a:bodyPr rtlCol="0">
            <a:normAutofit fontScale="92500" lnSpcReduction="2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С точки зрения теории поля терапевт является частью поля, а не наблюдателем поля между терапевтом и клиентом. </a:t>
            </a:r>
          </a:p>
          <a:p>
            <a:pPr rtl="0"/>
            <a:r>
              <a:rPr lang="ru-RU" dirty="0"/>
              <a:t>Терапевт не стоит «объективно» рядом с клиентом и исследует то, что происходит с ним, а напротив, является соучаствующим в процессе вместе с клиентом. </a:t>
            </a:r>
          </a:p>
          <a:p>
            <a:pPr rtl="0"/>
            <a:r>
              <a:rPr lang="ru-RU" dirty="0"/>
              <a:t>Терапевт здесь и сейчас во время встречи с клиентом является уникальной личностью, то есть спонтанным, живым человеком, влияющим на происходящее здесь и сейчас и </a:t>
            </a:r>
            <a:r>
              <a:rPr lang="ru-RU" dirty="0" err="1"/>
              <a:t>подвер</a:t>
            </a:r>
            <a:r>
              <a:rPr lang="ru-RU" dirty="0"/>
              <a:t> </a:t>
            </a:r>
            <a:r>
              <a:rPr lang="ru-RU" dirty="0" err="1"/>
              <a:t>гающийся</a:t>
            </a:r>
            <a:r>
              <a:rPr lang="ru-RU" dirty="0"/>
              <a:t> влиянию Другого. </a:t>
            </a:r>
          </a:p>
          <a:p>
            <a:pPr rtl="0"/>
            <a:r>
              <a:rPr lang="ru-RU" dirty="0"/>
              <a:t>Каждая тема, которая поднимается в терапевтическом поле, например, переживание клиентом грусти, будет так или иначе влиять на терапевта, как телесное, вербальное и невербальное, выражение клиентом своего актуального состояния через положение тела, слова и слезы. </a:t>
            </a:r>
          </a:p>
          <a:p>
            <a:pPr rtl="0"/>
            <a:r>
              <a:rPr lang="ru-RU" dirty="0"/>
              <a:t>Оба влияют друг на друга и подвергаются влиянию того, что происходит в поле между ними. </a:t>
            </a:r>
          </a:p>
        </p:txBody>
      </p:sp>
    </p:spTree>
    <p:extLst>
      <p:ext uri="{BB962C8B-B14F-4D97-AF65-F5344CB8AC3E}">
        <p14:creationId xmlns:p14="http://schemas.microsoft.com/office/powerpoint/2010/main" val="3052921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20828-CF3B-4551-6AB3-17EAB8B8F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5FA7733-DDC5-3C53-B1FE-3CE375BD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Незавершенный гештальт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F18B9D-28A8-D4EE-8B36-EF4D0979B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15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A6C1A7-3FD5-3E34-53FE-FD89CC04C4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4643" y="1616282"/>
            <a:ext cx="9499564" cy="468506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 эксперименте участникам было задано около 20 задач. Эти задачи включали арифметику, головоломки, а так же использование навыков моторики рук. </a:t>
            </a:r>
          </a:p>
          <a:p>
            <a:r>
              <a:rPr lang="ru-RU" dirty="0"/>
              <a:t>В ходе выполнения этих заданий процесс прерывался, прежде чем участники успевали завершить действие и были вынуждены отложить его. </a:t>
            </a:r>
          </a:p>
          <a:p>
            <a:r>
              <a:rPr lang="ru-RU" dirty="0"/>
              <a:t>В результатах эксперимента сообщалось, что это произошло, когда субъект обнаруживал, как должна быть решена проблема, но еще не предвидел окончательного результата.</a:t>
            </a:r>
          </a:p>
          <a:p>
            <a:r>
              <a:rPr lang="ru-RU" dirty="0"/>
              <a:t>Участникам было разрешено завершить вторую половину задания. </a:t>
            </a:r>
          </a:p>
          <a:p>
            <a:r>
              <a:rPr lang="ru-RU" dirty="0"/>
              <a:t>Зейгарник обнаружила, что незавершенные задачи были приведены в качестве примера проблем с выполнением на 90% чаще, чем завершенные. </a:t>
            </a:r>
          </a:p>
          <a:p>
            <a:r>
              <a:rPr lang="ru-RU" dirty="0"/>
              <a:t>Зейгарник пришла к выводу, что существует значительное преимущество сохранения в памяти прерванных задач, по сравнению с теми, которые были решены. С тех пор этот эффект называется эффектом Зейгарник.</a:t>
            </a:r>
          </a:p>
        </p:txBody>
      </p:sp>
    </p:spTree>
    <p:extLst>
      <p:ext uri="{BB962C8B-B14F-4D97-AF65-F5344CB8AC3E}">
        <p14:creationId xmlns:p14="http://schemas.microsoft.com/office/powerpoint/2010/main" val="331675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38874-0781-A487-2A1A-8C0CFB662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9BF55FE-6E88-0A0E-D352-D8C8C0638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6822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Ограничения контекста исследования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E20392E-1E65-AEB1-9BC3-903E8212D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16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5247F1CB-65B6-89EC-8B1F-A9278A3A73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74606" y="1458246"/>
            <a:ext cx="9242334" cy="4364038"/>
          </a:xfrm>
        </p:spPr>
        <p:txBody>
          <a:bodyPr rtlCol="0">
            <a:normAutofit fontScale="92500" lnSpcReduction="2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Вместо того, чтобы одновременно адаптироваться к прошлому, настоящему и будущему клиента, терапевт может выбрать то, что ближе всего сейчас к опыту клиента, опираясь на то, что является наиболее яркой фигурой здесь и сейчас. </a:t>
            </a:r>
          </a:p>
          <a:p>
            <a:pPr rtl="0"/>
            <a:r>
              <a:rPr lang="ru-RU" dirty="0"/>
              <a:t>Благодаря навыку ограничивать различные контексты терапевт получает возможность наблюдать, как прошлое влияет на настоящее клиента и проявляется в нем, и как оно влияет на поведение клиента в настоящем и его восприятие других людей и самого себя, а также на его представления о будущем.</a:t>
            </a:r>
          </a:p>
          <a:p>
            <a:pPr rtl="0"/>
            <a:r>
              <a:rPr lang="ru-RU" dirty="0"/>
              <a:t>Другими примерами ограничения контекста исследования могут являться такие моменты как «отношения клиента с коллегой», «отношения клиента с дядей», «отношения клиента с самим терапевтом» или «отношения клиента с самим собой». Благодаря таким ограничениям терапевт сможет наблюдать те паттерны творческой адаптации клиента, которые проявляются в различных контекстах и различных отношениях. </a:t>
            </a:r>
          </a:p>
        </p:txBody>
      </p:sp>
    </p:spTree>
    <p:extLst>
      <p:ext uri="{BB962C8B-B14F-4D97-AF65-F5344CB8AC3E}">
        <p14:creationId xmlns:p14="http://schemas.microsoft.com/office/powerpoint/2010/main" val="3526391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1AA46-30A1-C580-7A09-15448AFFC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CB799D5-9ECD-A1EA-BEF4-E65EBBAD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536983"/>
            <a:ext cx="5683045" cy="9870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Осознанное телесное присутствие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3C0B90C-97DF-4DD3-38E0-41A042BCB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17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FD1AAD9-3BF9-E545-228E-957A62348E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452" y="1524000"/>
            <a:ext cx="10787488" cy="4750924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marL="0" indent="0" rtl="0">
              <a:buNone/>
            </a:pPr>
            <a:r>
              <a:rPr lang="ru-RU" dirty="0"/>
              <a:t>Тренировка навыка осознанного телесного присутствия, внимательности и когнитивной осознанности о себе самом и собственных выборах является одним из основных способов управления вниманием, который используется в гештальт-терапии. </a:t>
            </a:r>
          </a:p>
          <a:p>
            <a:pPr marL="0" indent="0" rtl="0">
              <a:buNone/>
            </a:pPr>
            <a:r>
              <a:rPr lang="ru-RU" dirty="0"/>
              <a:t>В этой тренировке лежит потенциал для клиента (как и для терапевта) обнаружить что-то новое и получить новый взгляд на самого себя и на ситуацию в целом, что является основой для парадоксального изменения, а также является возможностью делать более осознанный выбор.</a:t>
            </a:r>
          </a:p>
        </p:txBody>
      </p:sp>
    </p:spTree>
    <p:extLst>
      <p:ext uri="{BB962C8B-B14F-4D97-AF65-F5344CB8AC3E}">
        <p14:creationId xmlns:p14="http://schemas.microsoft.com/office/powerpoint/2010/main" val="3578126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0D7E1-9BFC-4468-07FB-10453B564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546FD1-F76F-46C7-262C-E3B9AF4B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6822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эксперимент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06198B6-3CCA-74C1-F1C1-0E6A57DA0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18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6A6BB85F-DF1D-41A3-9B7C-3363D7D3BB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5439" y="1074788"/>
            <a:ext cx="9055521" cy="5021212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sz="1600" dirty="0"/>
              <a:t>В гештальт-терапии терапевт занимает открытую позицию по от ношению к клиенту и его опыту и исходит из того, что как терапевт, он не может знать наверняка, что именно требуется каждому конкретному клиенту или как именно терапевт на него повлияет своим присутствием и своими интервенциями. Такая позиция помогает быть осознанно открытым к ответной реакции клиента шаг за шагом и держать фокус внимания на важнейшей задаче терапии: продолжающемся исследовании процесса </a:t>
            </a:r>
            <a:r>
              <a:rPr lang="ru-RU" sz="1600" dirty="0" err="1"/>
              <a:t>осознавания</a:t>
            </a:r>
            <a:r>
              <a:rPr lang="ru-RU" sz="1600" dirty="0"/>
              <a:t> клиента и его внимания к собственному опыту.</a:t>
            </a:r>
          </a:p>
          <a:p>
            <a:pPr rtl="0"/>
            <a:r>
              <a:rPr lang="ru-RU" sz="1600" dirty="0"/>
              <a:t>Виды экспериментов в гештальт-терапии:</a:t>
            </a:r>
          </a:p>
          <a:p>
            <a:pPr rtl="0"/>
            <a:r>
              <a:rPr lang="ru-RU" sz="1600" dirty="0"/>
              <a:t>– Классические эксперименты на повышение осознанности</a:t>
            </a:r>
          </a:p>
          <a:p>
            <a:pPr rtl="0"/>
            <a:r>
              <a:rPr lang="ru-RU" sz="1600" dirty="0"/>
              <a:t>– Ролевые игры</a:t>
            </a:r>
          </a:p>
          <a:p>
            <a:pPr rtl="0"/>
            <a:r>
              <a:rPr lang="ru-RU" sz="1600" dirty="0"/>
              <a:t>– Работа со стульями</a:t>
            </a:r>
          </a:p>
          <a:p>
            <a:pPr rtl="0"/>
            <a:r>
              <a:rPr lang="ru-RU" sz="1600" dirty="0"/>
              <a:t>– Визуализация, метафоры и работа со снами</a:t>
            </a:r>
          </a:p>
          <a:p>
            <a:pPr rtl="0"/>
            <a:r>
              <a:rPr lang="ru-RU" sz="1600" dirty="0"/>
              <a:t>– Использование творческих средств, таких как рисование карандашами и красками, лепка из пластилина или глины, использование готовых картин или фотографий, использование пледа, подушек, мяча или других предметов, находящихся в кабинете терапевта</a:t>
            </a:r>
          </a:p>
          <a:p>
            <a:pPr rtl="0"/>
            <a:r>
              <a:rPr lang="ru-RU" sz="1600" dirty="0"/>
              <a:t>– Различные формы движения в пространстве терапевтического кабинета</a:t>
            </a:r>
          </a:p>
        </p:txBody>
      </p:sp>
    </p:spTree>
    <p:extLst>
      <p:ext uri="{BB962C8B-B14F-4D97-AF65-F5344CB8AC3E}">
        <p14:creationId xmlns:p14="http://schemas.microsoft.com/office/powerpoint/2010/main" val="928412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5079B-67E0-097F-3A2D-CB2AAEFD2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E46DD-1893-5273-FF83-47C5AC15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90372"/>
          </a:xfrm>
        </p:spPr>
        <p:txBody>
          <a:bodyPr/>
          <a:lstStyle/>
          <a:p>
            <a:r>
              <a:rPr lang="ru-RU" dirty="0"/>
              <a:t>Повышение осознанности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F21152-D854-D3E1-35B9-B7B74E394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smtClean="0"/>
              <a:pPr rtl="0"/>
              <a:t>19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F22261D-A60B-7079-34BE-27F7B798D03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9432" y="1622324"/>
            <a:ext cx="11375925" cy="4359402"/>
          </a:xfrm>
        </p:spPr>
        <p:txBody>
          <a:bodyPr>
            <a:noAutofit/>
          </a:bodyPr>
          <a:lstStyle/>
          <a:p>
            <a:r>
              <a:rPr lang="ru-RU" sz="1600" dirty="0"/>
              <a:t>– Отражение: копирование, обозначение или повторение движений, тона голоса, темпа, слов и предложений, которые произносятся клиентом.</a:t>
            </a:r>
          </a:p>
          <a:p>
            <a:r>
              <a:rPr lang="ru-RU" sz="1600" dirty="0"/>
              <a:t>– Усиление (амплификация): преувеличение движений, громкости голоса, темпа движений или голоса. </a:t>
            </a:r>
          </a:p>
          <a:p>
            <a:r>
              <a:rPr lang="ru-RU" sz="1600" dirty="0"/>
              <a:t>– Реализация противоположности: делать противоположные движения тем, которые делает клиент, использовать </a:t>
            </a:r>
            <a:r>
              <a:rPr lang="ru-RU" sz="1600" dirty="0" err="1"/>
              <a:t>противопо</a:t>
            </a:r>
            <a:r>
              <a:rPr lang="ru-RU" sz="1600" dirty="0"/>
              <a:t> ложную громкость или скорость голоса или поискать контрастные противоположные слова и выражения к тем, которые использует клиент</a:t>
            </a:r>
          </a:p>
          <a:p>
            <a:r>
              <a:rPr lang="ru-RU" sz="1600" dirty="0"/>
              <a:t>Все эти формы эксперимента могут комбинироваться друг с другом и строиться друг на друге. Например, эксперименты на развитие телесной осознанности хорошо сочетаются с вопросами на </a:t>
            </a:r>
            <a:r>
              <a:rPr lang="ru-RU" sz="1600" dirty="0" err="1"/>
              <a:t>осознавание</a:t>
            </a:r>
            <a:r>
              <a:rPr lang="ru-RU" sz="1600" dirty="0"/>
              <a:t>, например: «Что происходит с вами, когда я копирую ваши движения?», «Что происходит с вами, когда вы усиливаете это движение?»</a:t>
            </a:r>
          </a:p>
        </p:txBody>
      </p:sp>
    </p:spTree>
    <p:extLst>
      <p:ext uri="{BB962C8B-B14F-4D97-AF65-F5344CB8AC3E}">
        <p14:creationId xmlns:p14="http://schemas.microsoft.com/office/powerpoint/2010/main" val="241119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F4F6524-F7ED-4A7D-26BB-56EB9922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504466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ФЕНОМЕНОЛОГИЧЕСКИЙ ПОДХОД В ПСИХОТЕРАПИИ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C4EF451-55E7-0F63-38C4-6695709D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3C52F232-E382-1875-253E-990D50C628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28733" y="2087511"/>
            <a:ext cx="9976465" cy="4364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«….Теория гештальт терапии, вместо того чтобы описывать здоровье и патологию в терминах, заимствованных из традиционной науки, рассматривающей причины и следствия, предлагает феноменологический подход, основанный на наблюдаемом и непосредственно доступном опыте того, как именно осуществляется подход к созданию и затем создание здоровой, либо невротической реальности» (Исидор </a:t>
            </a:r>
            <a:r>
              <a:rPr lang="ru-RU" dirty="0" err="1"/>
              <a:t>Фром</a:t>
            </a:r>
            <a:r>
              <a:rPr lang="ru-RU" dirty="0"/>
              <a:t>, Майкл Миллер)</a:t>
            </a:r>
          </a:p>
        </p:txBody>
      </p:sp>
    </p:spTree>
    <p:extLst>
      <p:ext uri="{BB962C8B-B14F-4D97-AF65-F5344CB8AC3E}">
        <p14:creationId xmlns:p14="http://schemas.microsoft.com/office/powerpoint/2010/main" val="2327685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2E6CCF-E491-4D81-54C2-53FE1A433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E30032-D63C-1AA4-78DB-A7C633280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Ролевая игра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34E22E3-99A8-6A3D-0B17-ABE1C384E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20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7E7FBE8-00E0-369B-D330-302459C84A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39294" y="1255228"/>
            <a:ext cx="8803627" cy="4731492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400" dirty="0"/>
              <a:t>Ролевая игра – это техника, заимствованная гештальт-терапией из театра, где актер «</a:t>
            </a:r>
            <a:r>
              <a:rPr lang="ru-RU" sz="2400" dirty="0" err="1"/>
              <a:t>гештальтирует</a:t>
            </a:r>
            <a:r>
              <a:rPr lang="ru-RU" sz="2400" dirty="0"/>
              <a:t>» своего героя (определенную роль или определенный характер) и вживается в его жизнь и его способ поведения. </a:t>
            </a:r>
          </a:p>
          <a:p>
            <a:pPr rtl="0"/>
            <a:r>
              <a:rPr lang="ru-RU" sz="2400" dirty="0"/>
              <a:t>Идея ролевой игры в терапевтическом пространстве была представлена </a:t>
            </a:r>
            <a:r>
              <a:rPr lang="ru-RU" sz="2400" dirty="0" err="1"/>
              <a:t>Перлзом</a:t>
            </a:r>
            <a:r>
              <a:rPr lang="ru-RU" sz="2400" dirty="0"/>
              <a:t> как метод, помогающий клиенту как лучше узнавать самого себя, так и лучше понимать важных людей в его жизни.</a:t>
            </a:r>
          </a:p>
        </p:txBody>
      </p:sp>
    </p:spTree>
    <p:extLst>
      <p:ext uri="{BB962C8B-B14F-4D97-AF65-F5344CB8AC3E}">
        <p14:creationId xmlns:p14="http://schemas.microsoft.com/office/powerpoint/2010/main" val="351073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EAC67-EFDE-D962-ECAA-6E3C6D98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8D4F1E0-0731-AF07-1E97-8F22C9CD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проекция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19837C-E220-E2DA-166D-DE5A82B5F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21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DD9404-2AA7-093D-614B-6404241C5C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37188" y="1258529"/>
            <a:ext cx="9499564" cy="468506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Проекция (лат. </a:t>
            </a:r>
            <a:r>
              <a:rPr lang="ru-RU" dirty="0" err="1"/>
              <a:t>projectio</a:t>
            </a:r>
            <a:r>
              <a:rPr lang="ru-RU" dirty="0"/>
              <a:t>— «бросание вперед») – термин, изначально описанный в психоанализе как механизм психологической защиты, в результате которого внутреннее ошибочно воспринимается как приходящее извне. </a:t>
            </a:r>
          </a:p>
          <a:p>
            <a:r>
              <a:rPr lang="ru-RU" dirty="0"/>
              <a:t>Человек приписывает кому-то или чему- то собственные мысли, чувства, мотивы, черты характера и пр., полагая, что он воспринял что-то приходящее извне, а не изнутри самого себя. </a:t>
            </a:r>
          </a:p>
          <a:p>
            <a:r>
              <a:rPr lang="ru-RU" dirty="0"/>
              <a:t>В терапевтическом пространстве при работе с проекциями терапевт помогает клиенту сначала исследовать содержание проекции, а затем развернуть внимание на самого себя: свои чувства, ощущения и потребности.</a:t>
            </a:r>
          </a:p>
          <a:p>
            <a:r>
              <a:rPr lang="ru-RU" dirty="0"/>
              <a:t> Также объектом исследования в терапии может стать то, как клиент и терапевт проецируют друг на друга свои идеи, представления и мотивы и как они могут с этим обходиться в процессе контактирования. </a:t>
            </a:r>
          </a:p>
          <a:p>
            <a:r>
              <a:rPr lang="ru-RU" dirty="0"/>
              <a:t>Представления терапевта о клиенте и содержании его психической и телесной жизни терапевт воспринимает как гипотезы, которые остаются таковыми до того, как клиент их подтвердит или опровергнет. </a:t>
            </a:r>
          </a:p>
        </p:txBody>
      </p:sp>
    </p:spTree>
    <p:extLst>
      <p:ext uri="{BB962C8B-B14F-4D97-AF65-F5344CB8AC3E}">
        <p14:creationId xmlns:p14="http://schemas.microsoft.com/office/powerpoint/2010/main" val="1366734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588F4-44C1-4C40-443B-1705971EC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A1A4397-A1CF-07FE-375D-748A6D813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6822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полярность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B41DC05-1535-C932-FFF4-8977F9AB7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22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DD00CDFE-27B0-940D-20F1-B62DB5C56F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5439" y="1074788"/>
            <a:ext cx="9055521" cy="5021212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sz="1800" dirty="0"/>
              <a:t>Человеческое восприятие организовывает свои потребности в рам </a:t>
            </a:r>
            <a:r>
              <a:rPr lang="ru-RU" sz="1800" dirty="0" err="1"/>
              <a:t>ках</a:t>
            </a:r>
            <a:r>
              <a:rPr lang="ru-RU" sz="1800" dirty="0"/>
              <a:t> системы полярных противоположностей, в которых он может исследовать, какие потребности наиболее актуальны и должны быть удовлетворены (фигура), а какие могут остаться неудовлетворенными в фоне. </a:t>
            </a:r>
          </a:p>
          <a:p>
            <a:pPr rtl="0"/>
            <a:r>
              <a:rPr lang="ru-RU" sz="1800" dirty="0"/>
              <a:t>Когда актуализируется какая-то потребность или появляется какое-то желание, одновременно создается и противодействие ей как форма другой актуальной потребности в конкретном контексте, и таким образом возникает конфликт между двумя потребностями, например, потребность в развитии и потребность в безопасности.</a:t>
            </a:r>
          </a:p>
          <a:p>
            <a:pPr rtl="0"/>
            <a:r>
              <a:rPr lang="ru-RU" sz="1800" dirty="0"/>
              <a:t> Терапевт может работать с этими противоречащими потребностями с помощью поддержки потребности в безопасности и поддержки в получении нового опыта. И различия, и взаимная зависимость полярностей являются объектом исследования терапевта и клиента в терапевтическом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42870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A04B1-E5C3-A564-9231-8E1FC1E1A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175E3-B2F9-B7E6-395B-135F362F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14" y="231934"/>
            <a:ext cx="4987598" cy="790372"/>
          </a:xfrm>
        </p:spPr>
        <p:txBody>
          <a:bodyPr/>
          <a:lstStyle/>
          <a:p>
            <a:r>
              <a:rPr lang="ru-RU" dirty="0"/>
              <a:t>Работа со стульями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4D3DBF-B666-EE72-0ADE-E8F61C856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smtClean="0"/>
              <a:pPr rtl="0"/>
              <a:t>23</a:t>
            </a:fld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538C2EB8-E956-F675-9C67-83F0DAE249D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2451" y="1379588"/>
            <a:ext cx="11307097" cy="4359402"/>
          </a:xfrm>
        </p:spPr>
        <p:txBody>
          <a:bodyPr>
            <a:noAutofit/>
          </a:bodyPr>
          <a:lstStyle/>
          <a:p>
            <a:r>
              <a:rPr lang="ru-RU" sz="1200" dirty="0"/>
              <a:t>1. Терапевт и клиент берут два стула и ставят их напротив друг друга. </a:t>
            </a:r>
          </a:p>
          <a:p>
            <a:r>
              <a:rPr lang="ru-RU" sz="1200" dirty="0"/>
              <a:t>Первый стул представляет самого клиента в случае работы с проекцией или один из его внутренних полюсов в случае работы с полярностью. Второй стул представляет, соответственно, либо проекции клиента на другого человека, либо противоположный полюс его внутреннего конфликта</a:t>
            </a:r>
          </a:p>
          <a:p>
            <a:r>
              <a:rPr lang="ru-RU" sz="1200" dirty="0"/>
              <a:t>2. Проекция: Клиент смотрит на представляемую персону на проекционном стуле  и описывает, что он видит, например, цвет волос, одежду, положение тела и что он сам переживает и ощущает, сидя на своем стуле, говоря это терапевту. </a:t>
            </a:r>
          </a:p>
          <a:p>
            <a:r>
              <a:rPr lang="ru-RU" sz="1200" dirty="0"/>
              <a:t>3. Внутренняя поляризация: Клиент сидит на первом стуле и описывает свои ощущения, мысли и переживания, сообщая их терапевту. </a:t>
            </a:r>
          </a:p>
          <a:p>
            <a:r>
              <a:rPr lang="ru-RU" sz="1200" dirty="0"/>
              <a:t>4. Терапевт предлагает клиенту пересесть на проекционный стул. </a:t>
            </a:r>
          </a:p>
          <a:p>
            <a:r>
              <a:rPr lang="ru-RU" sz="1200" dirty="0"/>
              <a:t>5. Клиент описывает терапевту, какие чувства и ощущения он обнаруживает, представляя себя другим человеком (работа с проекцией) или находясь в контакте с другой частью себя (внутренняя поляризация). </a:t>
            </a:r>
          </a:p>
          <a:p>
            <a:r>
              <a:rPr lang="ru-RU" sz="1200" dirty="0"/>
              <a:t>6. Терапевт предлагает клиенту остаться в поле с двумя сторонами клиента при работе с внутренней поляризацией или с самим клиентом и тем, чей образ он </a:t>
            </a:r>
            <a:r>
              <a:rPr lang="ru-RU" sz="1200" dirty="0" err="1"/>
              <a:t>гештальтирует</a:t>
            </a:r>
            <a:r>
              <a:rPr lang="ru-RU" sz="1200" dirty="0"/>
              <a:t> при работе с проекцией. </a:t>
            </a:r>
          </a:p>
          <a:p>
            <a:r>
              <a:rPr lang="ru-RU" sz="1200" dirty="0"/>
              <a:t>Терапевт находится вне этого поля. </a:t>
            </a:r>
          </a:p>
          <a:p>
            <a:r>
              <a:rPr lang="ru-RU" sz="1200" dirty="0"/>
              <a:t>7. Терапевт поддерживает разговор между  стульями в зависимости от ответов клиента и понимании этого разговора, заботясь о том, чтобы происходила смена стульев и о том, чтобы роли обращались друг к другу, а не к терапевту.</a:t>
            </a:r>
          </a:p>
          <a:p>
            <a:r>
              <a:rPr lang="ru-RU" sz="1200" dirty="0"/>
              <a:t> 8. После некоторого диалога терапевт предлагает клиенту вернуться на свой стул и они делятся друг с другом наблюдениями.</a:t>
            </a:r>
          </a:p>
        </p:txBody>
      </p:sp>
    </p:spTree>
    <p:extLst>
      <p:ext uri="{BB962C8B-B14F-4D97-AF65-F5344CB8AC3E}">
        <p14:creationId xmlns:p14="http://schemas.microsoft.com/office/powerpoint/2010/main" val="3105123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A9B9A-1975-6CA7-976B-AA4F26682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58B399A-400C-3867-DBC0-B1F80D44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Фантазирование и визуализация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A0FE4D3-F9BA-D53B-F3A2-7C7D7D5A7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24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CE5D7B-5108-40A1-9F11-C2143651410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7765" y="1635947"/>
            <a:ext cx="9499564" cy="4685069"/>
          </a:xfrm>
        </p:spPr>
        <p:txBody>
          <a:bodyPr/>
          <a:lstStyle/>
          <a:p>
            <a:r>
              <a:rPr lang="ru-RU" dirty="0"/>
              <a:t>В терапии фантазирование и визуализацию используются для того, чтобы клиент мог обнаружить, какие у него есть представления о прошлом или будущем, и какими он видит свои ресурсы, поддержку, трудности и сложности в определенных представляемых ситуациях для того, чтобы стало возможным посмотреть на них по-новому во время </a:t>
            </a:r>
            <a:r>
              <a:rPr lang="ru-RU" dirty="0" err="1"/>
              <a:t>гештальтирования</a:t>
            </a:r>
            <a:r>
              <a:rPr lang="ru-RU" dirty="0"/>
              <a:t> этих ситуаций и своего места в них. </a:t>
            </a:r>
          </a:p>
          <a:p>
            <a:r>
              <a:rPr lang="ru-RU" dirty="0"/>
              <a:t>Также использование этой формы эксперимента помогает больше осознавать телесные импульсы и их смыслы. Клиент также может визуализировать человека, которого он «сажает» на проекционный стул, прежде чем он идентифицируется с ним, например, рассказывая, какое поведение ему свойственно. Это может быть полезно для того, чтобы определить, как именно поведение этого человека влияет на клиента в жизни.</a:t>
            </a:r>
          </a:p>
        </p:txBody>
      </p:sp>
    </p:spTree>
    <p:extLst>
      <p:ext uri="{BB962C8B-B14F-4D97-AF65-F5344CB8AC3E}">
        <p14:creationId xmlns:p14="http://schemas.microsoft.com/office/powerpoint/2010/main" val="3538994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90770-E9AE-8219-037F-8EA9CEA35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5A7D41F-7C93-5694-D32B-1F58FF997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536983"/>
            <a:ext cx="5683045" cy="9870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метафоры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161631E-7F6F-73D0-334F-4166950A2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25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3E5AF3A-3F1D-472E-38E4-3C9839E2D25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452" y="1524000"/>
            <a:ext cx="10787488" cy="4750924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marL="0" indent="0" rtl="0">
              <a:buNone/>
            </a:pPr>
            <a:r>
              <a:rPr lang="ru-RU" dirty="0"/>
              <a:t>Очень часто метафоры в терапии используются для того, чтобы сделать более ясными представления и картины, которые всплывают у терапевта и клиента во время разговора, и обнаружение которых может повысить качество контакта между клиентом и терапевтом благодаря их исследованию. </a:t>
            </a:r>
          </a:p>
          <a:p>
            <a:pPr marL="0" indent="0" rtl="0">
              <a:buNone/>
            </a:pPr>
            <a:r>
              <a:rPr lang="ru-RU" dirty="0"/>
              <a:t>Во многих случаях метафоры, которыми делится терапевт, могут привести клиента к спонтанному инсайту, который отражает некоторый завершенный гештальт. </a:t>
            </a:r>
          </a:p>
          <a:p>
            <a:pPr marL="0" indent="0" rtl="0">
              <a:buNone/>
            </a:pPr>
            <a:r>
              <a:rPr lang="ru-RU" dirty="0"/>
              <a:t>Не менее важный смысл использования метафоры в терапии – это когда клиент сам находит метафору для своего переживания или ситуации, что помогает ему переживать самоактуализацию более интенсивно и таким образом лучше узнавать самого себя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873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883D2-F0AD-21BB-FAD2-F2DEB1143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695125-E5B1-3BC6-694B-B282AE72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6822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Работа со снами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D40E439-13AD-7D3E-67B6-789AAED46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26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3D735E15-6CCF-9EFF-1288-7D572F2471F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5439" y="1074788"/>
            <a:ext cx="9055521" cy="5021212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Наиболее известная форма работы со сном это рассматривание сна как проекции, в которой клиент с помощью ролевой игры проигрывает отношения своих внутренних частей между собой. </a:t>
            </a:r>
          </a:p>
          <a:p>
            <a:pPr rtl="0"/>
            <a:r>
              <a:rPr lang="ru-RU" dirty="0"/>
              <a:t>Так же для этого подходят различные творческие способы исследовать сны, которые будут рассмотрены ниже, для того, чтобы клиент мог переживать опыт различных частей сна. </a:t>
            </a:r>
          </a:p>
          <a:p>
            <a:pPr rtl="0"/>
            <a:r>
              <a:rPr lang="ru-RU" dirty="0"/>
              <a:t>Другой вариант работы со снами – продолжение сновидения в бодрствующем состоянии, то есть фантазирование и визуализация возможного продолжения сна.</a:t>
            </a:r>
          </a:p>
        </p:txBody>
      </p:sp>
    </p:spTree>
    <p:extLst>
      <p:ext uri="{BB962C8B-B14F-4D97-AF65-F5344CB8AC3E}">
        <p14:creationId xmlns:p14="http://schemas.microsoft.com/office/powerpoint/2010/main" val="1330408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10ECEF-887B-55DB-049A-8FEE93DBE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E10B7C5-A3D0-2DEF-B9BA-CEEAA16A0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Творческие средства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0055643-8142-5F7B-C8A2-AEF87E372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27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A41B39B-5B3A-FB2E-15DD-E85A5366A3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67665" y="1440064"/>
            <a:ext cx="8770385" cy="5040900"/>
          </a:xfrm>
        </p:spPr>
        <p:txBody>
          <a:bodyPr rtlCol="0">
            <a:normAutofit fontScale="85000"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В терапии используется много различных творческих средств для того, чтобы расширить </a:t>
            </a:r>
            <a:r>
              <a:rPr lang="ru-RU" dirty="0" err="1"/>
              <a:t>осознавание</a:t>
            </a:r>
            <a:r>
              <a:rPr lang="ru-RU" dirty="0"/>
              <a:t> клиента и привлечь его внимание к его чувствам, ощущениям и опыту, которые ему трудно понять или выразить в словах. </a:t>
            </a:r>
          </a:p>
          <a:p>
            <a:pPr rtl="0"/>
            <a:r>
              <a:rPr lang="ru-RU" dirty="0"/>
              <a:t>Терапевт может попросить клиента выразить свои чувства посредством рисования или лепки из глины или пластилина. Клиент может смотреть на картины, фотографии, предметы интерьера, метафорические карты, которые у него ассоциируются с его опытом, вызывают телесные и эмоциональные реакции, чтобы затем выражать их в словах. </a:t>
            </a:r>
          </a:p>
          <a:p>
            <a:pPr rtl="0"/>
            <a:r>
              <a:rPr lang="ru-RU" dirty="0"/>
              <a:t>Терапевт и клиент могут бросать друг другу небольшой мяч во время исследования полярностей, или качества контакта, или держать мяч вдвоем, двигаясь вместе с ним разными способами. </a:t>
            </a:r>
          </a:p>
          <a:p>
            <a:pPr rtl="0"/>
            <a:r>
              <a:rPr lang="ru-RU" dirty="0"/>
              <a:t>Терапевт может обернуть клиента в плед, например, если клиент ощущает себя слишком уязвимым в контакте с терапевтом или предложить ему приложить подушку к животу для усиления контакта с телом.</a:t>
            </a:r>
          </a:p>
          <a:p>
            <a:pPr rtl="0"/>
            <a:r>
              <a:rPr lang="ru-RU" dirty="0"/>
              <a:t> Подушки также могут использоваться как телесная поддержка спины, шеи или живота для того, чтобы можно было исследовать, как поддержка влияет на изменение положения тела и </a:t>
            </a:r>
            <a:r>
              <a:rPr lang="ru-RU" dirty="0" err="1"/>
              <a:t>осознавание</a:t>
            </a:r>
            <a:r>
              <a:rPr lang="ru-RU" dirty="0"/>
              <a:t> своих телесных переживаний.</a:t>
            </a:r>
          </a:p>
        </p:txBody>
      </p:sp>
    </p:spTree>
    <p:extLst>
      <p:ext uri="{BB962C8B-B14F-4D97-AF65-F5344CB8AC3E}">
        <p14:creationId xmlns:p14="http://schemas.microsoft.com/office/powerpoint/2010/main" val="1760261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07E91-88FA-E333-2328-CE754EDCE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A9A2DA9-8539-E2AE-8A73-CA68FCAA4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Движение и телесное самовыражение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12B780-61E2-C45E-94B8-5C1BE4ABC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28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612BF-94E7-8967-19B2-5586EF5EAD2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4643" y="1616282"/>
            <a:ext cx="9499564" cy="4685069"/>
          </a:xfrm>
        </p:spPr>
        <p:txBody>
          <a:bodyPr>
            <a:normAutofit/>
          </a:bodyPr>
          <a:lstStyle/>
          <a:p>
            <a:r>
              <a:rPr lang="ru-RU" dirty="0"/>
              <a:t>Опыт, который происходит во время движения, и использование телесного самовыражения могут повысить внимательность клиента к тому, как он использует свое тело. </a:t>
            </a:r>
          </a:p>
          <a:p>
            <a:r>
              <a:rPr lang="ru-RU" dirty="0"/>
              <a:t>Он может сжимать мышцы, удерживать дыхание, сжимать челюсть или сникать всем телом. Клиент также может обратить свое внимание на то, как взаимосвязаны мысли, чувства и телесные ощущения. </a:t>
            </a:r>
          </a:p>
        </p:txBody>
      </p:sp>
    </p:spTree>
    <p:extLst>
      <p:ext uri="{BB962C8B-B14F-4D97-AF65-F5344CB8AC3E}">
        <p14:creationId xmlns:p14="http://schemas.microsoft.com/office/powerpoint/2010/main" val="4063312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47C8F-9C78-8509-A3A3-F349BD6D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306" y="914400"/>
            <a:ext cx="4464341" cy="3657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Спасибо</a:t>
            </a:r>
          </a:p>
        </p:txBody>
      </p:sp>
    </p:spTree>
    <p:extLst>
      <p:ext uri="{BB962C8B-B14F-4D97-AF65-F5344CB8AC3E}">
        <p14:creationId xmlns:p14="http://schemas.microsoft.com/office/powerpoint/2010/main" val="308547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ECCDCDE-8EB0-3D83-1F39-CB53BAF0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458" y="536983"/>
            <a:ext cx="5712542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ЭКЗИСТЕНЦИОНАЛИЗМ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2726092-ED3F-6860-C98A-3479C60F2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3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65C13AF-FE5A-2F78-5482-680D477ECA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995948" y="1249299"/>
            <a:ext cx="9812594" cy="5249824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sz="1800" dirty="0"/>
              <a:t>Для экзистенциальной философии важной является мысль о человеческом существовании в мире: индивид существует в мире одновременно с другими людьми, и его существование требует большого внимания к тем, с кем рядом он существует, как с точки зрения собственных потребностей, так и с точки зрения наиболее гармоничного сосуществования с другими людьми. Перенеся эту точку зрения в терапевтическое пространство, мы можем посмотреть на эти моменты с двух перспектив: телесное ощущение Другого и встречающая позиция терапевта при встрече с Другим.</a:t>
            </a:r>
          </a:p>
          <a:p>
            <a:pPr rtl="0"/>
            <a:r>
              <a:rPr lang="ru-RU" sz="1800" dirty="0"/>
              <a:t>В терапии натренированность терапевта быть внимательным к  ощущениям при встрече с клиентом является очень важным моментом. Это позволяет ему познавать. Феноменология и экзистенциализм и понимать, что происходит с клиентом здесь и сейчас, между терапевтом и клиентом и между клиентом и его окружением, а также осознавать то влияние, которое своим поведением и присутствием оказывает на терапевта клиент, что и способствуют феноменологическому исследованию, расширяющему осознанность клиента. То есть открывая клиента для себя, он помогает клиенту открываться себе самому, то есть познавать себя в контексте отношений с Другим.</a:t>
            </a:r>
          </a:p>
        </p:txBody>
      </p:sp>
    </p:spTree>
    <p:extLst>
      <p:ext uri="{BB962C8B-B14F-4D97-AF65-F5344CB8AC3E}">
        <p14:creationId xmlns:p14="http://schemas.microsoft.com/office/powerpoint/2010/main" val="241825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D819D38-2C1B-0638-41FF-4A0634BC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536983"/>
            <a:ext cx="5274015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ЭКЗИСТЕНЦИАЛЬНЫЕ ДАННОСТИ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943B1A8-29AB-231C-F7F3-64BE7C0D5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4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1BC1D82-139C-82AC-55F4-E3E89012CDF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452" y="1915522"/>
            <a:ext cx="10787488" cy="4359402"/>
          </a:xfrm>
        </p:spPr>
        <p:txBody>
          <a:bodyPr rtlCol="0">
            <a:normAutofit fontScale="92500" lnSpcReduction="10000"/>
          </a:bodyPr>
          <a:lstStyle>
            <a:defPPr>
              <a:defRPr lang="ru-RU"/>
            </a:defPPr>
          </a:lstStyle>
          <a:p>
            <a:pPr marL="0" indent="0" rtl="0">
              <a:buNone/>
            </a:pPr>
            <a:r>
              <a:rPr lang="ru-RU" dirty="0"/>
              <a:t>Французский гештальт-терапевт Гонзаге </a:t>
            </a:r>
            <a:r>
              <a:rPr lang="ru-RU" dirty="0" err="1"/>
              <a:t>Масколье</a:t>
            </a:r>
            <a:r>
              <a:rPr lang="ru-RU" dirty="0"/>
              <a:t> (2006) фокусирует внимание терапевта на том, что в терапевтическом пространстве объектом исследования становится сама жизнь здесь и сейчас. </a:t>
            </a:r>
          </a:p>
          <a:p>
            <a:pPr marL="0" indent="0" rtl="0">
              <a:buNone/>
            </a:pPr>
            <a:r>
              <a:rPr lang="ru-RU" dirty="0"/>
              <a:t>В процессе терапевтического исследования ощущение жизни обостряется: терапевт вместе с клиентом смотрят на жизнь и жизненный опыт через лупу, пытаясь видеть реальность такой, какая она есть, без прикрас, что часто влечет за собой боль, разочарование и растерянность перед неразрешенными трудностями. </a:t>
            </a:r>
          </a:p>
          <a:p>
            <a:pPr marL="0" indent="0" rtl="0">
              <a:buNone/>
            </a:pPr>
            <a:r>
              <a:rPr lang="ru-RU" dirty="0"/>
              <a:t>Жизнь предоставляет возможности и содержит в себе ограничения и это создает парадоксальные условия для жизни человека. </a:t>
            </a:r>
            <a:r>
              <a:rPr lang="ru-RU" dirty="0" err="1"/>
              <a:t>Масколье</a:t>
            </a:r>
            <a:r>
              <a:rPr lang="ru-RU" dirty="0"/>
              <a:t> называет и описывает четыре этих условия: конечность бытия, одиночество, ответственность-свобода выбора и несовершенство. </a:t>
            </a:r>
          </a:p>
          <a:p>
            <a:pPr marL="0" indent="0" rtl="0">
              <a:buNone/>
            </a:pPr>
            <a:r>
              <a:rPr lang="ru-RU" dirty="0"/>
              <a:t>Эти условия принято называть «экзистенциальные данности». К ним автор добавляет еще одну экзистенциальную данность – неопределенность</a:t>
            </a:r>
          </a:p>
        </p:txBody>
      </p:sp>
    </p:spTree>
    <p:extLst>
      <p:ext uri="{BB962C8B-B14F-4D97-AF65-F5344CB8AC3E}">
        <p14:creationId xmlns:p14="http://schemas.microsoft.com/office/powerpoint/2010/main" val="324590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8446B6F-C7F9-BB20-B23E-751C57D42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диалог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47E480A-9D16-B69D-A4C7-539066CB7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5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B350B1B-621B-D051-E222-EB13D36B0AA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39294" y="1255228"/>
            <a:ext cx="8803627" cy="4731492"/>
          </a:xfrm>
        </p:spPr>
        <p:txBody>
          <a:bodyPr rtlCol="0">
            <a:normAutofit fontScale="85000"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Еще одним экзистенциальным моментом терапевтического пространства является форма отношений между клиентом и терапевтом, которая в гештальт-терапии называется «диалог». </a:t>
            </a:r>
          </a:p>
          <a:p>
            <a:pPr rtl="0"/>
            <a:r>
              <a:rPr lang="ru-RU" dirty="0"/>
              <a:t>Взаимодействие «я-оно», означает, что человек относится к Другому так же как он относится к вещам вокруг него. Встреча «я-оно» – это ситуация, в которой люди смотрят друг на друга в большей степени как на объекты, дистанцированы и относятся друг к другу по- деловому. В такой ситуации люди встречаются в связи с каким-то делом, и в большей степени заняты тем, что бы достичь своих целей, связанных с этим делом, чем самими отношениями между ними. Другие вокруг них становятся как бы функциями для того, чтобы они могли реализовать поставленные задачи. Польза становится центральной ценностью.</a:t>
            </a:r>
          </a:p>
          <a:p>
            <a:pPr rtl="0"/>
            <a:r>
              <a:rPr lang="ru-RU" dirty="0"/>
              <a:t>Другой описываемый тип отношений – «я-ты». Здесь открывается другая возможность, отличающаяся от использования позиции другого: отношения между людьми основываются на встрече равноценных партнеров. Взаимное признание уникальности друг друга влияет на позицию и поведение каждого. Именно такие отношения нам и требуются для терапевтического эффекта.</a:t>
            </a:r>
          </a:p>
        </p:txBody>
      </p:sp>
    </p:spTree>
    <p:extLst>
      <p:ext uri="{BB962C8B-B14F-4D97-AF65-F5344CB8AC3E}">
        <p14:creationId xmlns:p14="http://schemas.microsoft.com/office/powerpoint/2010/main" val="254865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DCB90-C0BD-9351-B93B-7087FE3B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диалог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71A957-6CB4-CABA-F5DD-52AB0A8EA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smtClean="0"/>
              <a:pPr rtl="0"/>
              <a:t>6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529BD5A-70CF-2A58-4B2E-C1B5CEBEA2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375" y="1527073"/>
            <a:ext cx="10166566" cy="4359402"/>
          </a:xfrm>
        </p:spPr>
        <p:txBody>
          <a:bodyPr/>
          <a:lstStyle/>
          <a:p>
            <a:r>
              <a:rPr lang="ru-RU" dirty="0"/>
              <a:t>Здесь важно подчеркнуть, что требование «я-ты» отношений не означает, что терапевт никогда не должен быть в «я-оно» отношениях со своим клиентом. </a:t>
            </a:r>
          </a:p>
          <a:p>
            <a:r>
              <a:rPr lang="ru-RU" dirty="0"/>
              <a:t>В некоторых ситуациях клиенту нужны практические советы и рекомендации, например, если он в кризисной ситуации и его способность действовать парализована, и нуждается в том, чтобы кто-то связался с членами его семьи, работодателем или врачом, и в такой ситуации клиент занимает пассивную роль в связи с тем, что он ограничен в своих физиологических возможностях и не может занимать активную роль.</a:t>
            </a:r>
          </a:p>
        </p:txBody>
      </p:sp>
    </p:spTree>
    <p:extLst>
      <p:ext uri="{BB962C8B-B14F-4D97-AF65-F5344CB8AC3E}">
        <p14:creationId xmlns:p14="http://schemas.microsoft.com/office/powerpoint/2010/main" val="300291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2AD00C4-9BD6-9815-A7C9-CC4934339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2154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гештальт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B2A267-D680-AAEC-C3D3-4D42F5C04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7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1EFC26-CADB-BB52-EA96-76D319F0592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6488" y="1258529"/>
            <a:ext cx="9499564" cy="4685069"/>
          </a:xfrm>
        </p:spPr>
        <p:txBody>
          <a:bodyPr/>
          <a:lstStyle/>
          <a:p>
            <a:r>
              <a:rPr lang="ru-RU" dirty="0"/>
              <a:t>Слово «гештальт» взято из немецкого языка и в переводе означает «придать чему-то форму» или «каким образом что-то приобретает форму». </a:t>
            </a:r>
          </a:p>
          <a:p>
            <a:r>
              <a:rPr lang="ru-RU" dirty="0"/>
              <a:t>В норвежском гештальт-со обществе также существует глагол «</a:t>
            </a:r>
            <a:r>
              <a:rPr lang="ru-RU" dirty="0" err="1"/>
              <a:t>гештальтировать</a:t>
            </a:r>
            <a:r>
              <a:rPr lang="ru-RU" dirty="0"/>
              <a:t>», взятый из театрального лексикона, в котором это слово обозначает «создать образ, роль, исследовать ее». </a:t>
            </a:r>
          </a:p>
          <a:p>
            <a:r>
              <a:rPr lang="ru-RU" dirty="0"/>
              <a:t>В терапевтическом пространстве это создание формы выглядит так: совместная работа с терапевтом дает возможность придать форму и смысл опыту клиента, «</a:t>
            </a:r>
            <a:r>
              <a:rPr lang="ru-RU" dirty="0" err="1"/>
              <a:t>гештальтировать</a:t>
            </a:r>
            <a:r>
              <a:rPr lang="ru-RU" dirty="0"/>
              <a:t>» то, что происходит с клиентом в его жизни.</a:t>
            </a:r>
          </a:p>
          <a:p>
            <a:r>
              <a:rPr lang="ru-RU" dirty="0"/>
              <a:t>Первое применение термина «гештальт» в связи со смыслом, который используется в гештальт-терапии, можно приписать Иоганну Вольфгангу Гёте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02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C9873-D5E0-BC13-9355-D8CEBB79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4"/>
            <a:ext cx="4987598" cy="790372"/>
          </a:xfrm>
        </p:spPr>
        <p:txBody>
          <a:bodyPr/>
          <a:lstStyle/>
          <a:p>
            <a:r>
              <a:rPr lang="ru-RU" dirty="0"/>
              <a:t>ГЕШТАЛЬТ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0A7A68-CF33-572E-B135-D30B6721C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FAB67A-B35D-EA0D-8B75-AC72C2E71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6D22F896-40B5-4ADD-8801-0D06FADFA095}" type="slidenum">
              <a:rPr lang="ru-RU" smtClean="0"/>
              <a:pPr rtl="0"/>
              <a:t>8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A04B0F3-7F3E-E6AB-DB0D-7E70C5BDDA0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53071" y="1327356"/>
            <a:ext cx="8828193" cy="435940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Гештальтами Гёте именовал интуитивно переживаемые образы, которые может ухватить внимательный наблюдатель, созерцая природу в ее полноте и жизни. </a:t>
            </a:r>
          </a:p>
          <a:p>
            <a:r>
              <a:rPr lang="ru-RU" dirty="0"/>
              <a:t>Эти образы, постепенно накапливаясь и проникая друг в друга, синтезируются в динамические гештальты, а затем приводят исследователя к самому глубинному динамическому гештальту каждого природного явления, его истинной сути, пра-феномену. </a:t>
            </a:r>
          </a:p>
          <a:p>
            <a:r>
              <a:rPr lang="ru-RU" dirty="0"/>
              <a:t>Позже этот термин появляется в немецкой психологии в 1890-х. В Берлине в начале 1900-х образовалась исследовательская группа психологов, основателей гештальт-психологии. </a:t>
            </a:r>
          </a:p>
          <a:p>
            <a:r>
              <a:rPr lang="ru-RU" dirty="0"/>
              <a:t>Гештальт-психологи занимались исследованием и научным описанием функционирования человеческого восприятия и того, как оно структурирует опыт, то есть то, что человек ощущает, наблюдает, воспринимает посредством органов чувств.</a:t>
            </a:r>
          </a:p>
          <a:p>
            <a:r>
              <a:rPr lang="ru-RU" dirty="0"/>
              <a:t>Итак, гештальт – это первым делом воспринимаемое целостное качество предмета или явления, свойственное лишь ему целиком и оказывающее влияние на последующее восприятие любой его части (в противопоставление атомистического видения </a:t>
            </a:r>
            <a:r>
              <a:rPr lang="ru-RU" dirty="0" err="1"/>
              <a:t>мироустройтройства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2754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97B6F-5310-805C-5F0B-B4257791C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CBAE06E-2273-4C0A-BD0C-FBD76FBFC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4987598" cy="68221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400" dirty="0"/>
              <a:t>Гештальт-законы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8966A9B-1629-5B11-E9C4-D7E67485B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9</a:t>
            </a:fld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01B47FBE-D1E8-AFB4-5256-63229D3846D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40475" y="1458246"/>
            <a:ext cx="9976465" cy="4364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Закон </a:t>
            </a:r>
            <a:r>
              <a:rPr lang="ru-RU" dirty="0" err="1"/>
              <a:t>прегнантности</a:t>
            </a:r>
            <a:r>
              <a:rPr lang="ru-RU" dirty="0"/>
              <a:t> гласит: у человека есть тенденция искать и находить такую форму для того, что он воспринимает, которая кажется наиболее простой и доступной, правильной и законченной. </a:t>
            </a:r>
          </a:p>
          <a:p>
            <a:pPr rtl="0"/>
            <a:r>
              <a:rPr lang="ru-RU" dirty="0"/>
              <a:t>Если мы перенесем этот тезис в терапевтическое пространство, он будет означать, что терапевт рассматривает поведение клиента как его наиболее удачное приспособление для удовлетворения своих потребностей в том контексте, в котором клиент находится, несмотря на то, что оно может не выглядеть ни для клиента, ни для его окружения как целесообразное и адаптивное.</a:t>
            </a:r>
          </a:p>
        </p:txBody>
      </p:sp>
    </p:spTree>
    <p:extLst>
      <p:ext uri="{BB962C8B-B14F-4D97-AF65-F5344CB8AC3E}">
        <p14:creationId xmlns:p14="http://schemas.microsoft.com/office/powerpoint/2010/main" val="227378466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TM11161285">
      <a:dk1>
        <a:srgbClr val="000000"/>
      </a:dk1>
      <a:lt1>
        <a:srgbClr val="FFFFFF"/>
      </a:lt1>
      <a:dk2>
        <a:srgbClr val="445469"/>
      </a:dk2>
      <a:lt2>
        <a:srgbClr val="E7E6E6"/>
      </a:lt2>
      <a:accent1>
        <a:srgbClr val="F0829B"/>
      </a:accent1>
      <a:accent2>
        <a:srgbClr val="F83249"/>
      </a:accent2>
      <a:accent3>
        <a:srgbClr val="F6BF0E"/>
      </a:accent3>
      <a:accent4>
        <a:srgbClr val="F3EEF2"/>
      </a:accent4>
      <a:accent5>
        <a:srgbClr val="2C46FB"/>
      </a:accent5>
      <a:accent6>
        <a:srgbClr val="FE9201"/>
      </a:accent6>
      <a:hlink>
        <a:srgbClr val="FFD53E"/>
      </a:hlink>
      <a:folHlink>
        <a:srgbClr val="FCC77E"/>
      </a:folHlink>
    </a:clrScheme>
    <a:fontScheme name="Century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161285_Win32_SL_V8" id="{D1701C6D-ECCE-4AB4-AA49-48BAB1CE7003}" vid="{37F9E7E9-DDFF-4744-91DC-21DD4845CBB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71B42-4016-428B-9745-27057802D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C9B6E4-47D3-464E-8364-AD7B35DA4B5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B0F9548-B8AC-4D42-9765-A5CD9A25F5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a19d03a-48bc-4359-8038-5b5f6d5847c3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5610</TotalTime>
  <Words>3611</Words>
  <Application>Microsoft Office PowerPoint</Application>
  <PresentationFormat>Широкоэкранный</PresentationFormat>
  <Paragraphs>182</Paragraphs>
  <Slides>29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Century Gothic</vt:lpstr>
      <vt:lpstr>Берлин</vt:lpstr>
      <vt:lpstr>Гештальт-терапия</vt:lpstr>
      <vt:lpstr>ФЕНОМЕНОЛОГИЧЕСКИЙ ПОДХОД В ПСИХОТЕРАПИИ</vt:lpstr>
      <vt:lpstr>ЭКЗИСТЕНЦИОНАЛИЗМ</vt:lpstr>
      <vt:lpstr>ЭКЗИСТЕНЦИАЛЬНЫЕ ДАННОСТИ</vt:lpstr>
      <vt:lpstr>диалог</vt:lpstr>
      <vt:lpstr>диалог</vt:lpstr>
      <vt:lpstr>гештальт</vt:lpstr>
      <vt:lpstr>ГЕШТАЛЬТ</vt:lpstr>
      <vt:lpstr>Гештальт-законы</vt:lpstr>
      <vt:lpstr>Гештальт-законы</vt:lpstr>
      <vt:lpstr>Гештальт-законы</vt:lpstr>
      <vt:lpstr>Теория поля</vt:lpstr>
      <vt:lpstr>Теория поля</vt:lpstr>
      <vt:lpstr>Теория поля</vt:lpstr>
      <vt:lpstr>Незавершенный гештальт</vt:lpstr>
      <vt:lpstr>Ограничения контекста исследования</vt:lpstr>
      <vt:lpstr>Осознанное телесное присутствие</vt:lpstr>
      <vt:lpstr>эксперимент</vt:lpstr>
      <vt:lpstr>Повышение осознанности</vt:lpstr>
      <vt:lpstr>Ролевая игра</vt:lpstr>
      <vt:lpstr>проекция</vt:lpstr>
      <vt:lpstr>полярность</vt:lpstr>
      <vt:lpstr>Работа со стульями</vt:lpstr>
      <vt:lpstr>Фантазирование и визуализация</vt:lpstr>
      <vt:lpstr>метафоры</vt:lpstr>
      <vt:lpstr>Работа со снами</vt:lpstr>
      <vt:lpstr>Творческие средства</vt:lpstr>
      <vt:lpstr>Движение и телесное самовыражение</vt:lpstr>
      <vt:lpstr>Спасибо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Susanna</dc:creator>
  <cp:lastModifiedBy>Susanna</cp:lastModifiedBy>
  <cp:revision>20</cp:revision>
  <dcterms:created xsi:type="dcterms:W3CDTF">2024-01-29T10:10:21Z</dcterms:created>
  <dcterms:modified xsi:type="dcterms:W3CDTF">2025-05-18T20:28:33Z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