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70" r:id="rId13"/>
    <p:sldId id="269" r:id="rId14"/>
    <p:sldId id="265" r:id="rId15"/>
    <p:sldId id="266" r:id="rId16"/>
    <p:sldId id="267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B7488-B97A-AF24-644C-8E7D1D4F1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Диалектико-</a:t>
            </a:r>
            <a:r>
              <a:rPr lang="ru-RU" dirty="0" err="1"/>
              <a:t>бихевиоральная</a:t>
            </a:r>
            <a:r>
              <a:rPr lang="ru-RU" dirty="0"/>
              <a:t>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406200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C2900-0CEC-2F7C-23AF-65B0B16B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A7F3F-02B3-65EC-12B8-A03F87F9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2898"/>
            <a:ext cx="9404723" cy="475550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Крайне важно добиться согласия относительно целей и общих терапевтических процедур между терапевтом и пациентом еще до начала терапии.</a:t>
            </a:r>
          </a:p>
          <a:p>
            <a:r>
              <a:rPr lang="ru-RU" dirty="0"/>
              <a:t> На этом этапе терапевт должен привлечь внимание пациента и добиться его заинтересованности. ДПТ придает большое значение порядку и важности различных терапевтических целей</a:t>
            </a:r>
          </a:p>
          <a:p>
            <a:r>
              <a:rPr lang="ru-RU" dirty="0"/>
              <a:t> На первом месте – суицидальное, </a:t>
            </a:r>
            <a:r>
              <a:rPr lang="ru-RU" dirty="0" err="1"/>
              <a:t>парасуицидальное</a:t>
            </a:r>
            <a:r>
              <a:rPr lang="ru-RU" dirty="0"/>
              <a:t> и другие виды поведения, опасные для жизни человека.</a:t>
            </a:r>
          </a:p>
          <a:p>
            <a:r>
              <a:rPr lang="ru-RU" dirty="0"/>
              <a:t> Второе место занимают типы поведения, препятствующие терапевтическому процессу. </a:t>
            </a:r>
          </a:p>
          <a:p>
            <a:r>
              <a:rPr lang="ru-RU" dirty="0"/>
              <a:t>На третьем месте по важности – проблемы, которые исключают возможность достижения приемлемого качества жизни. </a:t>
            </a:r>
          </a:p>
          <a:p>
            <a:r>
              <a:rPr lang="ru-RU" dirty="0"/>
              <a:t>На всем протяжении терапии пациент обучается использованию навыков </a:t>
            </a:r>
            <a:r>
              <a:rPr lang="ru-RU" dirty="0" err="1"/>
              <a:t>совладания</a:t>
            </a:r>
            <a:r>
              <a:rPr lang="ru-RU" dirty="0"/>
              <a:t> со стрессом, которые должны заменить привычные, </a:t>
            </a:r>
            <a:r>
              <a:rPr lang="ru-RU" dirty="0" err="1"/>
              <a:t>дисфункциональные</a:t>
            </a:r>
            <a:r>
              <a:rPr lang="ru-RU" dirty="0"/>
              <a:t> реакции.</a:t>
            </a:r>
          </a:p>
          <a:p>
            <a:r>
              <a:rPr lang="ru-RU" dirty="0"/>
              <a:t> Четвертая из важнейших задач – стабилизация этих поведенческих навыков. </a:t>
            </a:r>
          </a:p>
          <a:p>
            <a:r>
              <a:rPr lang="ru-RU" dirty="0"/>
              <a:t>Как только в этих сферах достигается некоторый успех, на первое место по важности выходит задача снятия посттравматического стресса, а вслед за этим – помощь пациенту в достижении устойчивого принятия собственных чувств и самоуважения.</a:t>
            </a:r>
          </a:p>
          <a:p>
            <a:r>
              <a:rPr lang="ru-RU" dirty="0"/>
              <a:t>Пациенты, которые не обязуются работать над ослаблением суицидального и </a:t>
            </a:r>
            <a:r>
              <a:rPr lang="ru-RU" dirty="0" err="1"/>
              <a:t>парасуицидального</a:t>
            </a:r>
            <a:r>
              <a:rPr lang="ru-RU" dirty="0"/>
              <a:t> поведения, межличностных стилей, препятствующих терапии, а также над развитием поведенческих навыков, не подлежат лечению. (По мере терапевтического прогресса необходимо согласие пациента работать над достижением следующих целей ДПТ.)</a:t>
            </a:r>
          </a:p>
        </p:txBody>
      </p:sp>
    </p:spTree>
    <p:extLst>
      <p:ext uri="{BB962C8B-B14F-4D97-AF65-F5344CB8AC3E}">
        <p14:creationId xmlns:p14="http://schemas.microsoft.com/office/powerpoint/2010/main" val="18111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1CCF5-1602-C1C0-B99B-3D49AE62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Валидация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32A6D-4C90-9428-09B6-8A48A6537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Терапевт находит смысл, правильность или ценность в эмоциональных, когнитивных или внешних реакциях индивида. Очень важный момент здесь заключается в выделении этих поведенческих реакций, их составляющих и паттернов, имеющих смысл в контексте текущих, соотнесенных с ними событий. Главный смысл эмоциональных страданий и неадаптивного поведения у индивидов с ПРЛ состоит в непринятии собственных чувств. Таким образом, терапевтические изменения не могут быть достигнуты без принятия пациентом собственных чувств. Лечение, направленное исключительно на изменение пациента, не обеспечивает пациенту валидации. </a:t>
            </a:r>
          </a:p>
          <a:p>
            <a:r>
              <a:rPr lang="ru-RU" dirty="0"/>
              <a:t>2. Второй тип валидации относится к видению и вере терапевта во внутреннюю способность пациента выбраться из того непрерывного страдания, в которое превращается его жизнь, и построить новую, достойную жизнь. В ДПТ терапевт находит сильные стороны пациента и делает ставку на них, а не на его слабости. Терапевт верит и в терапию, и в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134121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99891-D887-561C-7A06-A3F82D6B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Модули терапии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50B7B3-C0A6-C776-FACA-A406CDD76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66" y="2435289"/>
            <a:ext cx="4015246" cy="34350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880CEA-AF5C-CB83-2984-FBCDDF80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17" y="2435289"/>
            <a:ext cx="6853061" cy="3360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EEBEE-6B39-DCD7-C516-FAA0082E8892}"/>
              </a:ext>
            </a:extLst>
          </p:cNvPr>
          <p:cNvSpPr txBox="1"/>
          <p:nvPr/>
        </p:nvSpPr>
        <p:spPr>
          <a:xfrm>
            <a:off x="839756" y="1668582"/>
            <a:ext cx="981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6+24 недели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430481D-F717-DDF8-A329-14346A9FA67E}"/>
              </a:ext>
            </a:extLst>
          </p:cNvPr>
          <p:cNvCxnSpPr/>
          <p:nvPr/>
        </p:nvCxnSpPr>
        <p:spPr>
          <a:xfrm>
            <a:off x="3293707" y="3760238"/>
            <a:ext cx="27152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7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6D2C0-1428-0673-2698-C82F40B7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Тренинг навыков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67F24C-ACF9-C72B-B624-BE43A11A2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698" y="1494113"/>
            <a:ext cx="5071528" cy="5071528"/>
          </a:xfrm>
        </p:spPr>
      </p:pic>
    </p:spTree>
    <p:extLst>
      <p:ext uri="{BB962C8B-B14F-4D97-AF65-F5344CB8AC3E}">
        <p14:creationId xmlns:p14="http://schemas.microsoft.com/office/powerpoint/2010/main" val="225210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D5DC7-2282-A2E0-8B80-9324B3C1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Навыки ДБТ по модулям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32F72B-9125-E916-856C-CA7136069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033" y="1635489"/>
            <a:ext cx="8654801" cy="4520342"/>
          </a:xfrm>
        </p:spPr>
      </p:pic>
    </p:spTree>
    <p:extLst>
      <p:ext uri="{BB962C8B-B14F-4D97-AF65-F5344CB8AC3E}">
        <p14:creationId xmlns:p14="http://schemas.microsoft.com/office/powerpoint/2010/main" val="6072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69BF2-31DC-CC72-8CC5-5D2E32BD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Навыки ДБТ по модулям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E71EF5-6776-8C3D-B47A-556E3963A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721018"/>
            <a:ext cx="7083889" cy="4769978"/>
          </a:xfrm>
        </p:spPr>
      </p:pic>
    </p:spTree>
    <p:extLst>
      <p:ext uri="{BB962C8B-B14F-4D97-AF65-F5344CB8AC3E}">
        <p14:creationId xmlns:p14="http://schemas.microsoft.com/office/powerpoint/2010/main" val="423139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62864-D083-CA6D-4263-FF4E6646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Навыки ДБТ по модулям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2B4644-3D34-396F-734A-7E0C1164F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082" y="1623528"/>
            <a:ext cx="8366760" cy="4629420"/>
          </a:xfrm>
        </p:spPr>
      </p:pic>
    </p:spTree>
    <p:extLst>
      <p:ext uri="{BB962C8B-B14F-4D97-AF65-F5344CB8AC3E}">
        <p14:creationId xmlns:p14="http://schemas.microsoft.com/office/powerpoint/2010/main" val="148930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D25CCF-F8A0-F010-4450-A7823660E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96" y="149290"/>
            <a:ext cx="5318449" cy="6635071"/>
          </a:xfrm>
        </p:spPr>
      </p:pic>
    </p:spTree>
    <p:extLst>
      <p:ext uri="{BB962C8B-B14F-4D97-AF65-F5344CB8AC3E}">
        <p14:creationId xmlns:p14="http://schemas.microsoft.com/office/powerpoint/2010/main" val="161783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A1541-55E3-65F1-FCEA-7C0042B3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Дневниковые карточки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74B340-338B-2A9D-57C9-9AAEB0B64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874" y="1485674"/>
            <a:ext cx="8408645" cy="5238587"/>
          </a:xfrm>
        </p:spPr>
      </p:pic>
    </p:spTree>
    <p:extLst>
      <p:ext uri="{BB962C8B-B14F-4D97-AF65-F5344CB8AC3E}">
        <p14:creationId xmlns:p14="http://schemas.microsoft.com/office/powerpoint/2010/main" val="280583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4D165-32C9-129B-96B2-CABE0045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Направленность ДБТ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349FB4-D05F-8424-3520-F1748CAC2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1603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00FDE-66E9-7F35-3FB9-3A8D8C6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Эмоциональная уязвимость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FA5A8-65D5-0809-97A8-21C6F354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37098"/>
            <a:ext cx="8946541" cy="419548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Характеристики эмоциональной уязвимости включают </a:t>
            </a:r>
          </a:p>
          <a:p>
            <a:r>
              <a:rPr lang="ru-RU" sz="7200" b="1" dirty="0">
                <a:solidFill>
                  <a:srgbClr val="FFC000"/>
                </a:solidFill>
              </a:rPr>
              <a:t>Высокую чувствительность к эмоциональным раздражителям</a:t>
            </a:r>
            <a:r>
              <a:rPr lang="ru-RU" sz="7200" dirty="0"/>
              <a:t>. индивид реагирует быстро и обладает низким порогом чувствительности, т. е. для вызова эмоциональной реакции не требуется сильного раздражителя. События, которые оставляют равнодушными большинство людей, могут беспокоить эмоционально уязвимого человека. </a:t>
            </a:r>
          </a:p>
          <a:p>
            <a:r>
              <a:rPr lang="ru-RU" sz="7200" b="1" dirty="0">
                <a:solidFill>
                  <a:srgbClr val="FFC000"/>
                </a:solidFill>
              </a:rPr>
              <a:t>Эмоциональную интенсивность</a:t>
            </a:r>
            <a:r>
              <a:rPr lang="ru-RU" sz="7200" dirty="0">
                <a:solidFill>
                  <a:srgbClr val="FFC000"/>
                </a:solidFill>
              </a:rPr>
              <a:t>. </a:t>
            </a:r>
            <a:r>
              <a:rPr lang="ru-RU" sz="7200" dirty="0"/>
              <a:t>Чувства индивидов отличаются чрезвычайной силой, их ощущение мира драматично. Недостаток этой особенности в том, что расставание, например, может вызвать глубокую, болезненную тоску; то, что для другого человека было бы легким недоразумением, будет воспринято индивидами данной категории как крайнее унижение; раздражение может перейти в гнев; из малейшего чувства вины может развиться сильнейший стыд; опасение может вырасти в панику или непреодолимый ужас. Что касается положительной стороны, то такие индивиды могут быть идеалистами, легко влюбляются. Им легче радоваться, они восприимчивы к духовному опыту.</a:t>
            </a:r>
          </a:p>
          <a:p>
            <a:r>
              <a:rPr lang="ru-RU" sz="7200" b="1" dirty="0">
                <a:solidFill>
                  <a:srgbClr val="FFC000"/>
                </a:solidFill>
              </a:rPr>
              <a:t>Медленное возвращение к исходному эмоциональному состоянию.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 медленное возвращение к исходному эмоциональному состоянию. «Высокая чувствительность» означает, что индивид реагирует быстро и обладает низким порогом чувствительности, т. е. для вызова эмоциональной реакции не требуется сильного раздражителя. События, которые оставляют равнодушными большинство людей, могут беспокоить эмоционально уязвимого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51950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AB162-9D78-E540-33E2-9878860A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Эмоциональная регуляция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E9EA6-3E61-15C4-F15D-93A1B06A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Индивид должен сначала научиться переживать и идентифицировать отдельные эмоции, жестко интегрированные в нейропсихологическую, поведенческо-экспрессивную и сенсорно-чувственную системы. </a:t>
            </a:r>
          </a:p>
          <a:p>
            <a:r>
              <a:rPr lang="ru-RU" dirty="0"/>
              <a:t>Затем индивид должен научиться ослаблять эмоционально-значимые раздражители, которые либо реактивируют, либо усиливают имеющиеся отрицательные эмоции, или же научиться компенсировать вторичные </a:t>
            </a:r>
            <a:r>
              <a:rPr lang="ru-RU" dirty="0" err="1"/>
              <a:t>дисфункциональные</a:t>
            </a:r>
            <a:r>
              <a:rPr lang="ru-RU" dirty="0"/>
              <a:t> эмоциональные реакции. </a:t>
            </a:r>
          </a:p>
          <a:p>
            <a:r>
              <a:rPr lang="ru-RU" dirty="0"/>
              <a:t>Как только интенсивная эмоция активируется, индивид должен суметь сдержать или помешать активации соответствующих его настроению образов, мыслей, оценок, ожиданий и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96357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96FC8-4B8F-A9C2-98CA-61DB16FA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Биологические факторы уязвимости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51A11-6BEA-FE1C-953A-87996DE6B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Наследственность (в семьях пациентов с ПРЛ выше распространенность аффективной и личностной патологии);</a:t>
            </a:r>
          </a:p>
          <a:p>
            <a:r>
              <a:rPr lang="ru-RU" dirty="0"/>
              <a:t>Перинатальные вредности, связанные с эмоциональным состоянием матери, а также с экзогенно-токсическими воздействиями.</a:t>
            </a:r>
          </a:p>
        </p:txBody>
      </p:sp>
    </p:spTree>
    <p:extLst>
      <p:ext uri="{BB962C8B-B14F-4D97-AF65-F5344CB8AC3E}">
        <p14:creationId xmlns:p14="http://schemas.microsoft.com/office/powerpoint/2010/main" val="341376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D90B-8B26-698C-1DD9-8A25A109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Инвалидирующее</a:t>
            </a:r>
            <a:r>
              <a:rPr lang="ru-RU" dirty="0"/>
              <a:t> окружение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6789F-21B0-316D-E17A-E8142A66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Инвалидирующее</a:t>
            </a:r>
            <a:r>
              <a:rPr lang="ru-RU" dirty="0">
                <a:solidFill>
                  <a:srgbClr val="FFC000"/>
                </a:solidFill>
              </a:rPr>
              <a:t> окружение </a:t>
            </a:r>
            <a:r>
              <a:rPr lang="ru-RU" dirty="0"/>
              <a:t>– это такое окружение, в котором выражение индивидом своих эмоциональных переживаний сталкивается с переменчивыми, неадекватными и обостренными реакциями.</a:t>
            </a:r>
          </a:p>
          <a:p>
            <a:r>
              <a:rPr lang="ru-RU" dirty="0"/>
              <a:t> Другими словами, чувства индивида не признаются или игнорируются его окружением; за ними часто следует наказание. </a:t>
            </a:r>
          </a:p>
          <a:p>
            <a:r>
              <a:rPr lang="ru-RU" dirty="0"/>
              <a:t>Переживание болезненных эмоций, а также события, которые кажутся индивиду причиной его эмоционального дистресса, игнорируются. </a:t>
            </a:r>
          </a:p>
          <a:p>
            <a:r>
              <a:rPr lang="ru-RU" dirty="0"/>
              <a:t>Интерпретации индивидом своего собственного поведения, включая переживание намерений и мотиваций, связанных с поведением, отвергаются.</a:t>
            </a:r>
          </a:p>
        </p:txBody>
      </p:sp>
    </p:spTree>
    <p:extLst>
      <p:ext uri="{BB962C8B-B14F-4D97-AF65-F5344CB8AC3E}">
        <p14:creationId xmlns:p14="http://schemas.microsoft.com/office/powerpoint/2010/main" val="194265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7EE23-24FB-149C-2BED-95ABF09D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пребывания в </a:t>
            </a:r>
            <a:r>
              <a:rPr lang="ru-RU" dirty="0" err="1"/>
              <a:t>инвалидирующем</a:t>
            </a:r>
            <a:r>
              <a:rPr lang="ru-RU" dirty="0"/>
              <a:t> окружении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34943-8774-B60C-5078-CAA6C592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Во-первых, не признавая и игнорируя чувства ребенка, такое окружение не учит его определять личные переживания, включая эмоции, таким образом, который будет нормативен по отношению к таким же или подобным переживаниям в более широком социальном диапазоне. Ребенок также не учится модуляции эмоционального возбуждения.</a:t>
            </a:r>
          </a:p>
          <a:p>
            <a:r>
              <a:rPr lang="ru-RU" dirty="0"/>
              <a:t>Во-вторых, преуменьшая жизненные проблемы, окружение не учит ребенка переносить дистресс или ставить реалистичные цели и ожидания.</a:t>
            </a:r>
          </a:p>
          <a:p>
            <a:r>
              <a:rPr lang="ru-RU" dirty="0"/>
              <a:t>В-третьих, в </a:t>
            </a:r>
            <a:r>
              <a:rPr lang="ru-RU" dirty="0" err="1"/>
              <a:t>инвалидирующем</a:t>
            </a:r>
            <a:r>
              <a:rPr lang="ru-RU" dirty="0"/>
              <a:t> окружении зачастую необходимы крайние эмоциональные проявления и/или чрезвычайные проблемы для того, чтобы вызвать желаемую реакцию.</a:t>
            </a:r>
          </a:p>
          <a:p>
            <a:r>
              <a:rPr lang="ru-RU" dirty="0"/>
              <a:t>Наконец, такое окружение не может научить ребенка, в каких случаях можно доверять своим эмоциональным и когнитивным реакциям как отражению правильных интерпретаций личных или ситуативных событий. Вместо этого ребенок учится отыскивать именно в окружении ориентиры, которые подскажут, как следует мыслить, чувствовать и действовать. </a:t>
            </a:r>
          </a:p>
        </p:txBody>
      </p:sp>
    </p:spTree>
    <p:extLst>
      <p:ext uri="{BB962C8B-B14F-4D97-AF65-F5344CB8AC3E}">
        <p14:creationId xmlns:p14="http://schemas.microsoft.com/office/powerpoint/2010/main" val="138044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E872C-87BD-7A83-593D-5782E29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</a:t>
            </a:r>
            <a:r>
              <a:rPr lang="ru-RU" dirty="0" err="1"/>
              <a:t>инвалидирующих</a:t>
            </a:r>
            <a:r>
              <a:rPr lang="ru-RU" dirty="0"/>
              <a:t> семей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22E5B-EA18-A087-8DEB-83C3EF05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9552"/>
            <a:ext cx="8946541" cy="47088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Хаотические семьи. В хаотической семье могут быть проблемы с алкоголизмом и наркоманией, финансовые затруднения, или же родители много времени проводят вне дома. В любом случае детям уделяют мало времени или внимания. </a:t>
            </a:r>
          </a:p>
          <a:p>
            <a:r>
              <a:rPr lang="ru-RU" dirty="0" err="1"/>
              <a:t>Перфекционистские</a:t>
            </a:r>
            <a:r>
              <a:rPr lang="ru-RU" dirty="0"/>
              <a:t> семьи. В </a:t>
            </a:r>
            <a:r>
              <a:rPr lang="ru-RU" dirty="0" err="1"/>
              <a:t>перфекционистской</a:t>
            </a:r>
            <a:r>
              <a:rPr lang="ru-RU" dirty="0"/>
              <a:t> семье родители по той или иной причине не допускают проявлений отрицательных эмоций со стороны своих детей. Такое отношение может объясняться рядом причин, включая требования, предъявляемые к родителям (например, большое количество детей или стрессогенная работа), неспособность переносить негативный аффект, эгоцентризм или наивный страх, что они могут испортить ребенка с «трудным характером». </a:t>
            </a:r>
          </a:p>
          <a:p>
            <a:r>
              <a:rPr lang="ru-RU" dirty="0"/>
              <a:t>Типичные семьи. Поведение взрослого человека должно контролироваться внутренними силами, а не внешними. «Самоконтроль» в этом смысле относится к способности человека контролировать свое поведение с помощью внутренних сигналов и ресурсов. Иное позиционирование себя (например, определять себя через связи с другими людьми или зависеть от окружения) квалифицируется как незрелое и патологическое или, по меньшей мере, неблагоприятное для хорошего здоровья и нормального социального функционирования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310824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DDE39-4772-DE7A-C68E-4E9DA402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ДБТ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374A9C-630A-18C3-DE42-4BE082A4B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227801"/>
            <a:ext cx="7376058" cy="5532044"/>
          </a:xfrm>
        </p:spPr>
      </p:pic>
    </p:spTree>
    <p:extLst>
      <p:ext uri="{BB962C8B-B14F-4D97-AF65-F5344CB8AC3E}">
        <p14:creationId xmlns:p14="http://schemas.microsoft.com/office/powerpoint/2010/main" val="245231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1097</Words>
  <Application>Microsoft Office PowerPoint</Application>
  <PresentationFormat>Широкоэкранный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Ион</vt:lpstr>
      <vt:lpstr>Диалектико-бихевиоральная терапия</vt:lpstr>
      <vt:lpstr>Направленность ДБТ</vt:lpstr>
      <vt:lpstr>Эмоциональная уязвимость</vt:lpstr>
      <vt:lpstr>Эмоциональная регуляция</vt:lpstr>
      <vt:lpstr>Биологические факторы уязвимости</vt:lpstr>
      <vt:lpstr>Инвалидирующее окружение</vt:lpstr>
      <vt:lpstr>Последствия пребывания в инвалидирующем окружении</vt:lpstr>
      <vt:lpstr>Типы инвалидирующих семей</vt:lpstr>
      <vt:lpstr>Этапы ДБТ</vt:lpstr>
      <vt:lpstr>Этапы терапии</vt:lpstr>
      <vt:lpstr>Валидация</vt:lpstr>
      <vt:lpstr>Модули терапии</vt:lpstr>
      <vt:lpstr>Тренинг навыков</vt:lpstr>
      <vt:lpstr>Навыки ДБТ по модулям</vt:lpstr>
      <vt:lpstr>Навыки ДБТ по модулям</vt:lpstr>
      <vt:lpstr>Навыки ДБТ по модулям</vt:lpstr>
      <vt:lpstr>Презентация PowerPoint</vt:lpstr>
      <vt:lpstr>Дневниковые карточки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Диалектико-бихевиоральная терапия</dc:title>
  <dc:creator>Susanna</dc:creator>
  <cp:lastModifiedBy>Susanna</cp:lastModifiedBy>
  <cp:revision>7</cp:revision>
  <dcterms:created xsi:type="dcterms:W3CDTF">2023-12-12T05:27:21Z</dcterms:created>
  <dcterms:modified xsi:type="dcterms:W3CDTF">2025-04-07T06:50:13Z</dcterms:modified>
</cp:coreProperties>
</file>