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9" r:id="rId5"/>
    <p:sldId id="257" r:id="rId6"/>
    <p:sldId id="277" r:id="rId7"/>
    <p:sldId id="260" r:id="rId8"/>
    <p:sldId id="263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5" r:id="rId2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0C90A56-2C45-4536-93D5-B13E202CB26F}" type="datetime1">
              <a:rPr lang="ru-RU" noProof="1" smtClean="0"/>
              <a:t>11.04.2024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1DAC83C-4E6E-41C1-9402-F38530AF9B0B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705862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01F1A7-D964-4E56-9B7C-74586C0638FE}" type="datetime1">
              <a:rPr lang="ru-RU" noProof="1" smtClean="0"/>
              <a:t>11.04.2024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112EAA-B504-4DE4-86AF-9234CC185AA8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37008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C112EAA-B504-4DE4-86AF-9234CC185AA8}" type="slidenum">
              <a:rPr lang="ru-RU" noProof="1" dirty="0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99852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C112EAA-B504-4DE4-86AF-9234CC185AA8}" type="slidenum">
              <a:rPr lang="ru-RU" noProof="1" smtClean="0"/>
              <a:t>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46884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Группа 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Прямоугольник 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Равнобедренный треугольник 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Прямоугольник 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rtlCol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  <a:latin typeface="Times New Roman" panose="02020603050405020304" pitchFamily="18" charset="0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1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>
                <a:latin typeface="Times New Roman" panose="02020603050405020304" pitchFamily="18" charset="0"/>
              </a:defRPr>
            </a:lvl1pPr>
          </a:lstStyle>
          <a:p>
            <a:fld id="{4D8B2A7B-F92C-48AF-B9E9-ABFDEFB5507A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Группа 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Прямоугольник 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Прямоугольник 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DEC5550C-F4B1-4D3E-BC8F-096DEF7DCD08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 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Группа 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Прямоугольник 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Прямоугольник 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 rtlCol="0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972381E6-8AD7-431F-AA83-1F01FFEC175E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Группа 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Прямоугольник 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Прямоугольник 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rtlCol="0" anchor="ctr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8C8D0A9-267D-408C-B737-7306E9D72097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Группа 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Прямоугольник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Равнобедренный треугольник 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Прямоугольник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rtlCol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4ED385FD-ECF4-4CA3-895A-8C9AB086DBFF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Группа 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Прямоугольник 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Прямоугольник 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6B9A76A-6B8C-4AD6-9134-5600EDA0003F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Группа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Прямоугольник 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Прямоугольник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1A811FFD-4447-4C47-B0B3-343CCB0508F0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Группа 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Прямоугольник 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Прямоугольник 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DB482290-44AA-4F7D-8899-D57977FAB5AE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5D926A50-C1FD-4579-957B-3BC83543875B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Группа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Группа 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Прямоугольник 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Равнобедренный треугольник 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Прямоугольник 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rtlCol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rtlCol="0" anchor="ctr"/>
          <a:lstStyle>
            <a:lvl1pPr>
              <a:defRPr>
                <a:latin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 rtl="0"/>
            <a:r>
              <a:rPr lang="ru-RU" noProof="1"/>
              <a:t>Образец текста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 rtlCol="0"/>
          <a:lstStyle>
            <a:lvl1pPr marL="0" indent="0" algn="ctr">
              <a:buNone/>
              <a:defRPr sz="1600">
                <a:solidFill>
                  <a:srgbClr val="FFFEFF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EDE496D9-AA86-428A-9A8C-D3F03202FF63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Группа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Группа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Равнобедренный треугольник 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Прямоугольник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>
                <a:latin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Вставка рисунка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rtlCol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16772508-3C9D-4536-B478-8D31F3DF9EBF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 rtlCol="0"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DABE795-D463-4D2D-AB02-69FE5A3F56F0}" type="datetime1">
              <a:rPr lang="ru-RU" noProof="1" smtClean="0"/>
              <a:pPr/>
              <a:t>11.04.2024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Полилиния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Полилиния 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Полилиния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Полилиния 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Полилиния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Полилиния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Полилиния 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Полилиния 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Полилиния 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Полилиния 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 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Полилиния 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Полилиния 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Полилиния 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 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Полилиния 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sp>
        <p:nvSpPr>
          <p:cNvPr id="36" name="Овал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081FE-3187-4184-98D0-CDC8A7E59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 rtlCol="0">
            <a:normAutofit/>
          </a:bodyPr>
          <a:lstStyle/>
          <a:p>
            <a:r>
              <a:rPr lang="ru-RU" sz="4800" noProof="1"/>
              <a:t>Схема-терапия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B0D1D1-624A-4AF5-B57E-100CDFEE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rtlCol="0">
            <a:normAutofit/>
          </a:bodyPr>
          <a:lstStyle/>
          <a:p>
            <a:pPr rtl="0"/>
            <a:endParaRPr lang="ru-RU" sz="2000" noProof="1"/>
          </a:p>
        </p:txBody>
      </p:sp>
    </p:spTree>
    <p:extLst>
      <p:ext uri="{BB962C8B-B14F-4D97-AF65-F5344CB8AC3E}">
        <p14:creationId xmlns:p14="http://schemas.microsoft.com/office/powerpoint/2010/main" val="163064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36948-5A5F-2261-6360-78326591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Схема-режимы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97C17C-FF06-E669-3F5F-7D2698F8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Схемы концептуально соответствуют личностным чертам, в то время как режимы описывают состояния, вызванные активацией схемы. </a:t>
            </a:r>
          </a:p>
          <a:p>
            <a:r>
              <a:rPr lang="ru-RU" dirty="0"/>
              <a:t>Схема-режимы подразделяются на следующие категории:</a:t>
            </a:r>
          </a:p>
          <a:p>
            <a:r>
              <a:rPr lang="ru-RU" dirty="0"/>
              <a:t> 1) детские режимы; </a:t>
            </a:r>
          </a:p>
          <a:p>
            <a:r>
              <a:rPr lang="ru-RU" dirty="0"/>
              <a:t>2) </a:t>
            </a:r>
            <a:r>
              <a:rPr lang="ru-RU" dirty="0" err="1"/>
              <a:t>дисфункциональные</a:t>
            </a:r>
            <a:r>
              <a:rPr lang="ru-RU" dirty="0"/>
              <a:t> родительские режимы; </a:t>
            </a:r>
          </a:p>
          <a:p>
            <a:r>
              <a:rPr lang="ru-RU" dirty="0"/>
              <a:t>3) </a:t>
            </a:r>
            <a:r>
              <a:rPr lang="ru-RU" dirty="0" err="1"/>
              <a:t>дисфункциональные</a:t>
            </a:r>
            <a:r>
              <a:rPr lang="ru-RU" dirty="0"/>
              <a:t> </a:t>
            </a:r>
            <a:r>
              <a:rPr lang="ru-RU" dirty="0" err="1"/>
              <a:t>копинговые</a:t>
            </a:r>
            <a:r>
              <a:rPr lang="ru-RU" dirty="0"/>
              <a:t> режимы; </a:t>
            </a:r>
          </a:p>
          <a:p>
            <a:r>
              <a:rPr lang="ru-RU" dirty="0"/>
              <a:t>4) здоровые режимы «здорового взрослого» и «счастливого ребенка». Режимы распознаются и поддаются коррекции легче, чем схемы, и именно в силу этого обстоятельства имеют решающее значение при лечении трудных пациентов. В терапии, опирающейся на концепцию схема-режимов, все интервенции привязаны к текущему эмоциональному состоянию пациента. </a:t>
            </a:r>
          </a:p>
        </p:txBody>
      </p:sp>
    </p:spTree>
    <p:extLst>
      <p:ext uri="{BB962C8B-B14F-4D97-AF65-F5344CB8AC3E}">
        <p14:creationId xmlns:p14="http://schemas.microsoft.com/office/powerpoint/2010/main" val="2623417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EF797-3459-3B87-4B19-E92BF171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Схема-режимы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5A6C48-FA99-4492-BC4F-B985829F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281873" cy="5644267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dirty="0"/>
              <a:t>Детские режимы характеризуются сильными негативными эмоциями, такими как гнев, печаль и переживание покинутости. Они сходны с понятием «внутреннего ребенка», которое используется в различных психотерапевтических подходах (в частности, в </a:t>
            </a:r>
            <a:r>
              <a:rPr lang="ru-RU" dirty="0" err="1"/>
              <a:t>транзактном</a:t>
            </a:r>
            <a:r>
              <a:rPr lang="ru-RU" dirty="0"/>
              <a:t> анализе). Пациент со схемой недоверия/насилия может, например, испытывать чувство угрозы и зависимости от других людей, когда они находятся в режиме обиженного ребенка.</a:t>
            </a:r>
          </a:p>
          <a:p>
            <a:r>
              <a:rPr lang="ru-RU" dirty="0"/>
              <a:t> </a:t>
            </a:r>
            <a:r>
              <a:rPr lang="ru-RU" dirty="0" err="1"/>
              <a:t>Дисфункциональные</a:t>
            </a:r>
            <a:r>
              <a:rPr lang="ru-RU" dirty="0"/>
              <a:t> родительские режимы. Это понятие концептуально пересекается с понятием </a:t>
            </a:r>
            <a:r>
              <a:rPr lang="ru-RU" dirty="0" err="1"/>
              <a:t>интроекта</a:t>
            </a:r>
            <a:r>
              <a:rPr lang="ru-RU" dirty="0"/>
              <a:t> (преступника) в психодинамической теории. В схема-терапии такие режимы рассматриваются как </a:t>
            </a:r>
            <a:r>
              <a:rPr lang="ru-RU" dirty="0" err="1"/>
              <a:t>интернализация</a:t>
            </a:r>
            <a:r>
              <a:rPr lang="ru-RU" dirty="0"/>
              <a:t> </a:t>
            </a:r>
            <a:r>
              <a:rPr lang="ru-RU" dirty="0" err="1"/>
              <a:t>дисфункциональных</a:t>
            </a:r>
            <a:r>
              <a:rPr lang="ru-RU" dirty="0"/>
              <a:t> родительских реакций на ребенка. В </a:t>
            </a:r>
            <a:r>
              <a:rPr lang="ru-RU" dirty="0" err="1"/>
              <a:t>дисфункциональных</a:t>
            </a:r>
            <a:r>
              <a:rPr lang="ru-RU" dirty="0"/>
              <a:t> родительских режимах люди подвергают самих себя давлению или ненавидят себя. Например, пациенты со схемой недоверия/насилия, находясь в режиме карающего родителя, обесценивают и ненавидят себя. </a:t>
            </a:r>
          </a:p>
          <a:p>
            <a:r>
              <a:rPr lang="ru-RU" dirty="0" err="1"/>
              <a:t>Дисфункциональные</a:t>
            </a:r>
            <a:r>
              <a:rPr lang="ru-RU" dirty="0"/>
              <a:t> </a:t>
            </a:r>
            <a:r>
              <a:rPr lang="ru-RU" dirty="0" err="1"/>
              <a:t>копинговые</a:t>
            </a:r>
            <a:r>
              <a:rPr lang="ru-RU" dirty="0"/>
              <a:t> режимы </a:t>
            </a:r>
            <a:r>
              <a:rPr lang="ru-RU" dirty="0" err="1"/>
              <a:t>Копинговые</a:t>
            </a:r>
            <a:r>
              <a:rPr lang="ru-RU" dirty="0"/>
              <a:t> режимы связаны с </a:t>
            </a:r>
            <a:r>
              <a:rPr lang="ru-RU" dirty="0" err="1"/>
              <a:t>копинговыми</a:t>
            </a:r>
            <a:r>
              <a:rPr lang="ru-RU" dirty="0"/>
              <a:t> стилями - избеганием, капитуляцией и </a:t>
            </a:r>
            <a:r>
              <a:rPr lang="ru-RU" dirty="0" err="1"/>
              <a:t>гиперкомпенсацией</a:t>
            </a:r>
            <a:r>
              <a:rPr lang="ru-RU" dirty="0"/>
              <a:t>. В избегающих режимах люди стремятся отгородиться от эмоций и переживаний, либо отказываются от любых социальных контактов. В режимах </a:t>
            </a:r>
            <a:r>
              <a:rPr lang="ru-RU" dirty="0" err="1"/>
              <a:t>гиперкомпенсации</a:t>
            </a:r>
            <a:r>
              <a:rPr lang="ru-RU" dirty="0"/>
              <a:t> люди прибегают к самостимуляции или самовозвеличению в стремлении испытать чувства, которые были бы противоположны чувствам, вызываемыми схемой. </a:t>
            </a:r>
          </a:p>
          <a:p>
            <a:r>
              <a:rPr lang="ru-RU" dirty="0"/>
              <a:t>Здоровые режимы К здоровым режимам принято относить режимы здорового взрослого и счастливого ребенка. В режиме здорового взрослого люди способны реалистично принимать свою жизнь и самих себя, справляться с долженствованиями и при этом заботиться о своих потребностях в личном благополучии. Этот режим концептуально пересекается с понятием здорового функционирования эго, принятым в психодинамической теории. Режим счастливого ребенка соответствует переживаниям радости, удовольствия и веселья.</a:t>
            </a:r>
          </a:p>
        </p:txBody>
      </p:sp>
    </p:spTree>
    <p:extLst>
      <p:ext uri="{BB962C8B-B14F-4D97-AF65-F5344CB8AC3E}">
        <p14:creationId xmlns:p14="http://schemas.microsoft.com/office/powerpoint/2010/main" val="1184696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39012-CBF7-9EE6-2A4A-3CEA8C00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1EA73FA-CD84-C3E7-A42A-28FF02C17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515" y="1151110"/>
            <a:ext cx="5525678" cy="4130398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A95C08-4BF6-CB0E-CE5F-9DA01694B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133" y="1006124"/>
            <a:ext cx="4895610" cy="460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66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0B0F2-D4D8-4C77-F7E1-D2F12710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терапии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24A1D91-381B-C40A-AED6-D8BEA8DAA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9627" y="1665623"/>
            <a:ext cx="5391205" cy="3825045"/>
          </a:xfrm>
        </p:spPr>
      </p:pic>
    </p:spTree>
    <p:extLst>
      <p:ext uri="{BB962C8B-B14F-4D97-AF65-F5344CB8AC3E}">
        <p14:creationId xmlns:p14="http://schemas.microsoft.com/office/powerpoint/2010/main" val="2244710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509BB-1E28-0B6F-751B-00A88A27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терапии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B8D4E9F-AF09-098A-30C7-AFAB7F59B1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1142" y="1108521"/>
            <a:ext cx="5512005" cy="4237919"/>
          </a:xfrm>
        </p:spPr>
      </p:pic>
    </p:spTree>
    <p:extLst>
      <p:ext uri="{BB962C8B-B14F-4D97-AF65-F5344CB8AC3E}">
        <p14:creationId xmlns:p14="http://schemas.microsoft.com/office/powerpoint/2010/main" val="301565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B341C-7FBD-F472-E266-ACAA14B69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терапии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6D3629F-7036-1CF4-4ECB-4CEF11E50B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23711" y="1338422"/>
            <a:ext cx="6066583" cy="4181156"/>
          </a:xfrm>
        </p:spPr>
      </p:pic>
    </p:spTree>
    <p:extLst>
      <p:ext uri="{BB962C8B-B14F-4D97-AF65-F5344CB8AC3E}">
        <p14:creationId xmlns:p14="http://schemas.microsoft.com/office/powerpoint/2010/main" val="4194875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79244-5718-75FA-6838-4E586DAA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терапии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B9EB24D-230F-5B43-579B-33219B615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1466" y="1092210"/>
            <a:ext cx="6368196" cy="4743875"/>
          </a:xfrm>
        </p:spPr>
      </p:pic>
    </p:spTree>
    <p:extLst>
      <p:ext uri="{BB962C8B-B14F-4D97-AF65-F5344CB8AC3E}">
        <p14:creationId xmlns:p14="http://schemas.microsoft.com/office/powerpoint/2010/main" val="2534108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574EDA-C9F0-5015-815C-1BE552FF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на воображение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0AE264-2AEA-92F0-7B88-DEA1DD7C8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Основная цель упражнений на воображение - создание новых паттернов эмоционального реагирования. Пациенты с хроническими психологическими расстройствами обычно имеют опыт травмы и насилия в детстве и, как результат, не умеют испытывать положительных эмоций, связанных с безопасной привязанностью. Они склонны испытывать стыд, беспомощность, страх, одиночество даже в ситуациях, в которых им ничего не угрожает. </a:t>
            </a:r>
          </a:p>
          <a:p>
            <a:r>
              <a:rPr lang="ru-RU" dirty="0"/>
              <a:t>В ходе упражнений образы, связанные с опасностью и угрозой, перерабатываются и изменяются, а негативные эмоции заменяются на позитивные, такие как безопасность, защищенность, радость и удовольствие. Упражнения на воображение особенно эффективны для переработки тревоги, опасности, отвращения, стыда или вины. </a:t>
            </a:r>
          </a:p>
        </p:txBody>
      </p:sp>
    </p:spTree>
    <p:extLst>
      <p:ext uri="{BB962C8B-B14F-4D97-AF65-F5344CB8AC3E}">
        <p14:creationId xmlns:p14="http://schemas.microsoft.com/office/powerpoint/2010/main" val="4222438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C6905-877A-466F-DDC0-2A27BA1E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Рескриптинг</a:t>
            </a:r>
            <a:r>
              <a:rPr lang="ru-RU" dirty="0"/>
              <a:t> в воображении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579B6-C130-1C8C-D6B7-54DB427C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(1) Изложите инструкцию по релаксации, по желанию добавив образ «безопасного места» </a:t>
            </a:r>
          </a:p>
          <a:p>
            <a:r>
              <a:rPr lang="ru-RU" dirty="0"/>
              <a:t>(2) Попросите пациента вызвать в воображении актуальную болезненную ситуацию и связанные с ней негативные переживания</a:t>
            </a:r>
          </a:p>
          <a:p>
            <a:r>
              <a:rPr lang="ru-RU" dirty="0"/>
              <a:t> (3) Аффективный мост: попросите пациента удерживать чувства, но стереть образ болезненной ситуации; получите доступ к болезненному воспоминанию, связанному с переживаемой эмоцией (чаще всего это образ из детства) </a:t>
            </a:r>
          </a:p>
          <a:p>
            <a:r>
              <a:rPr lang="ru-RU" dirty="0"/>
              <a:t>(4) Кратко исследуйте детскую ситуацию («Кто находится рядом с вами?», «Что происходит?»); удерживайте фокус на чувствах и потребностях ребенка</a:t>
            </a:r>
          </a:p>
          <a:p>
            <a:r>
              <a:rPr lang="ru-RU" dirty="0"/>
              <a:t> (5) Добавьте в воображаемую ситуацию «помогающую фигуру», которая проявляет заботу о ребенке и изменяет ситуацию таким образом, что ребенок чувствует себя в безопасности, а его потребности удовлетворяются</a:t>
            </a:r>
          </a:p>
          <a:p>
            <a:r>
              <a:rPr lang="ru-RU" dirty="0"/>
              <a:t> (6) Устранив опасность, угрожающую ребенку, усиливайте его чувства безопасности и привязанности (7) По желанию: перенесите эмоциональное разрешение детской ситуации на текущую ситуацию в жизни пациента</a:t>
            </a:r>
          </a:p>
        </p:txBody>
      </p:sp>
    </p:spTree>
    <p:extLst>
      <p:ext uri="{BB962C8B-B14F-4D97-AF65-F5344CB8AC3E}">
        <p14:creationId xmlns:p14="http://schemas.microsoft.com/office/powerpoint/2010/main" val="787717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9B9E6-7465-E2EC-DB47-BA2C2381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Диалог на стульях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96663-9049-3FDC-A19C-9B1B27F2F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Список некоторых типичных диалогов на стульях, используемых в схема-терапии: </a:t>
            </a:r>
          </a:p>
          <a:p>
            <a:r>
              <a:rPr lang="ru-RU" dirty="0"/>
              <a:t>(1) Диалоги на двух стульях для прояснения амбивалентных чувств или внутренних конфликтов - по одному стулу для каждой позиции восприятия. </a:t>
            </a:r>
          </a:p>
          <a:p>
            <a:r>
              <a:rPr lang="ru-RU" dirty="0"/>
              <a:t>(2) Диалог на двух стульях между </a:t>
            </a:r>
            <a:r>
              <a:rPr lang="ru-RU" dirty="0" err="1"/>
              <a:t>дисфункциональным</a:t>
            </a:r>
            <a:r>
              <a:rPr lang="ru-RU" dirty="0"/>
              <a:t> родительским режимом и режимом здорового взрослого. «Здоровый взрослый» ограничивает действие режима требовательного родителя и/или вступает в борьбу с режимом карающего родителя. В зависимости от эмоционального состояния пациента может оказаться необходимым добавить стул для режима уязвимого и/или рассерженного ребенка. </a:t>
            </a:r>
          </a:p>
          <a:p>
            <a:r>
              <a:rPr lang="ru-RU" dirty="0"/>
              <a:t>(3) Диалог на трех стульях между «требовательным родителем», «рассерженным ребенком» и «здоровым взрослым». Этот формат особенно полезен для пациентов с выраженным режимом требовательного родителя и конфликтом между капитуляцией перед родителем или выражением гнева в его адрес. </a:t>
            </a:r>
          </a:p>
          <a:p>
            <a:r>
              <a:rPr lang="ru-RU" dirty="0"/>
              <a:t>(4) Диалог на двух стульях между «здоровым взрослым» и «уязвимым ребенком». «Здоровый взрослый» утешает «уязвимого ребенка». В этом варианте терапевт моделирует роль «здорового взрослого» во время первых упражнений. Можно также использовать только один стул - для «уязвимого ребенка». Утешая и успокаивая «ребенка», терапевт беседует с ним со своего обычного рабочего места.</a:t>
            </a:r>
          </a:p>
          <a:p>
            <a:r>
              <a:rPr lang="ru-RU" dirty="0"/>
              <a:t> (5) Диалог на двух стульях между </a:t>
            </a:r>
            <a:r>
              <a:rPr lang="ru-RU" dirty="0" err="1"/>
              <a:t>копинговым</a:t>
            </a:r>
            <a:r>
              <a:rPr lang="ru-RU" dirty="0"/>
              <a:t> режимом и режимом здорового взрослого. Эта техника особенно эффективна, когда </a:t>
            </a:r>
            <a:r>
              <a:rPr lang="ru-RU" dirty="0" err="1"/>
              <a:t>копинговый</a:t>
            </a:r>
            <a:r>
              <a:rPr lang="ru-RU" dirty="0"/>
              <a:t> режим оказывает ощутимое воздействие на ход терапии и/или когда он препятствует значимым изменениям в жизни пациента.</a:t>
            </a:r>
          </a:p>
        </p:txBody>
      </p:sp>
    </p:spTree>
    <p:extLst>
      <p:ext uri="{BB962C8B-B14F-4D97-AF65-F5344CB8AC3E}">
        <p14:creationId xmlns:p14="http://schemas.microsoft.com/office/powerpoint/2010/main" val="37356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sp>
        <p:nvSpPr>
          <p:cNvPr id="10" name="Овал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sp useBgFill="1"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1">
              <a:latin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 rtlCol="0">
            <a:normAutofit/>
          </a:bodyPr>
          <a:lstStyle/>
          <a:p>
            <a:pPr algn="l"/>
            <a:r>
              <a:rPr lang="ru-RU" sz="3200" noProof="1"/>
              <a:t>Схема-терапия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 rtlCol="0">
            <a:normAutofit fontScale="85000" lnSpcReduction="20000"/>
          </a:bodyPr>
          <a:lstStyle/>
          <a:p>
            <a:pPr rtl="0"/>
            <a:r>
              <a:rPr lang="ru-RU" dirty="0"/>
              <a:t>Схема-терапия, разработанная Джеффри Янгом (Young, 1990; Young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., 2003), была создана на основе когнитивно-поведенческой терапии (КПТ) .</a:t>
            </a:r>
          </a:p>
          <a:p>
            <a:pPr rtl="0"/>
            <a:r>
              <a:rPr lang="ru-RU" dirty="0"/>
              <a:t>Дж. Янг адресовал схема-терапию, главным образом, пациентам, чье лечение методами «классической» КПТ не давало существенных результатов. </a:t>
            </a:r>
          </a:p>
          <a:p>
            <a:pPr rtl="0"/>
            <a:r>
              <a:rPr lang="ru-RU" dirty="0"/>
              <a:t>В отличие от КПТ схема-терапия более отчетливо сфокусирована на следующих трех группах вопросов:</a:t>
            </a:r>
          </a:p>
          <a:p>
            <a:pPr rtl="0"/>
            <a:r>
              <a:rPr lang="ru-RU" noProof="1"/>
              <a:t>Проблемные эмоции.</a:t>
            </a:r>
          </a:p>
          <a:p>
            <a:pPr rtl="0"/>
            <a:r>
              <a:rPr lang="ru-RU" noProof="1"/>
              <a:t>Проблемы детства.</a:t>
            </a:r>
          </a:p>
          <a:p>
            <a:pPr rtl="0"/>
            <a:r>
              <a:rPr lang="ru-RU" noProof="1"/>
              <a:t>Терапевтические отношения. </a:t>
            </a:r>
            <a:r>
              <a:rPr lang="ru-RU" dirty="0"/>
              <a:t>Важно помнить, что стиль </a:t>
            </a:r>
            <a:r>
              <a:rPr lang="ru-RU" dirty="0" err="1"/>
              <a:t>репарентинга</a:t>
            </a:r>
            <a:r>
              <a:rPr lang="ru-RU" dirty="0"/>
              <a:t> должен быть строго адаптирован к конкретным схемам или паттернам пациента. В частности, в случае пациентов с личностными расстройствами терапевтические отношения понимаются как безопасное доступное пространство, в котором пациент отваживается добраться до болезненных чувств и предъявить их, примерить на себя новые модели социального взаимодействия и впервые изменить привычные паттерны межличностных отношений</a:t>
            </a:r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25479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5F5931-6743-4502-76D5-64FDADF2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Дополнительные инструменты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9FCFE2-5B19-6538-8B54-E22BFE9CB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Аудиозаписи и переходные объекты. Для утешения «уязвимого ребенка» в этом подходе могут использоваться любые приемы. Очень полезно использование переходных объектов, таких как мягкие игрушки или открытки с личными посланиями от терапевта. Такие объекты позволяют пациенту оставаться в контакте с «внутренним ребенком» (и терапевтом, даже если тот отсутствует). Кроме того, они способствуют </a:t>
            </a:r>
            <a:r>
              <a:rPr lang="ru-RU" dirty="0" err="1"/>
              <a:t>интернализации</a:t>
            </a:r>
            <a:r>
              <a:rPr lang="ru-RU" dirty="0"/>
              <a:t> образа терапевта как модели здорового взрослого</a:t>
            </a:r>
            <a:r>
              <a:rPr lang="ru-RU"/>
              <a:t>. </a:t>
            </a:r>
          </a:p>
          <a:p>
            <a:r>
              <a:rPr lang="ru-RU"/>
              <a:t>То </a:t>
            </a:r>
            <a:r>
              <a:rPr lang="ru-RU" dirty="0"/>
              <a:t>же самое относится и к аудиозаписям. Терапевт может, к примеру, записать «сообщение для Маленького(ой) X» и передать запись пациенту. У большинства пациентов в наши дни есть мобильные телефоны с соответствующей функцией, которые можно использовать в этих целях. Пациент может прослушивать такие сообщения, когда оказывается в эмоционально затруднительных ситуациях или когда не может справиться с домашним заданием, связанным с заботой об «уязвимом ребенке»</a:t>
            </a:r>
          </a:p>
        </p:txBody>
      </p:sp>
    </p:spTree>
    <p:extLst>
      <p:ext uri="{BB962C8B-B14F-4D97-AF65-F5344CB8AC3E}">
        <p14:creationId xmlns:p14="http://schemas.microsoft.com/office/powerpoint/2010/main" val="315952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93EB1-C0A9-6DDB-1C5F-6AB531AC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Потребности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6276961-5CA5-BC51-256C-4A18FC3D5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26891"/>
            <a:ext cx="6281738" cy="4801042"/>
          </a:xfrm>
        </p:spPr>
      </p:pic>
    </p:spTree>
    <p:extLst>
      <p:ext uri="{BB962C8B-B14F-4D97-AF65-F5344CB8AC3E}">
        <p14:creationId xmlns:p14="http://schemas.microsoft.com/office/powerpoint/2010/main" val="87202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A8E24-E809-1EAD-5899-F26596117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Ранние </a:t>
            </a:r>
            <a:r>
              <a:rPr lang="ru-RU" sz="3200" dirty="0" err="1"/>
              <a:t>дезадаптивные</a:t>
            </a:r>
            <a:r>
              <a:rPr lang="ru-RU" sz="3200" dirty="0"/>
              <a:t> схемы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2DDB1E-6392-2AC2-84D3-28E78333F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Под так называемыми ранними </a:t>
            </a:r>
            <a:r>
              <a:rPr lang="ru-RU" dirty="0" err="1"/>
              <a:t>дезадаптивными</a:t>
            </a:r>
            <a:r>
              <a:rPr lang="ru-RU" dirty="0"/>
              <a:t> схемами (РДС) в самом широком смысле понимаются ригидные представления о мире, которые оказывают влияние на </a:t>
            </a:r>
            <a:r>
              <a:rPr lang="ru-RU" dirty="0" err="1"/>
              <a:t>когниции</a:t>
            </a:r>
            <a:r>
              <a:rPr lang="ru-RU" dirty="0"/>
              <a:t>, эмоции, воспоминания, социальные взаимодействия и взгляды, а также преобладающие модели поведения.</a:t>
            </a:r>
          </a:p>
          <a:p>
            <a:r>
              <a:rPr lang="ru-RU" dirty="0"/>
              <a:t> Считается, что РДС формируются в детстве. На протяжении жизни они могут проявляться с разной степенью интенсивности в зависимости от жизненных обстоятельств, индивидуальных механизмов </a:t>
            </a:r>
            <a:r>
              <a:rPr lang="ru-RU" dirty="0" err="1"/>
              <a:t>совладания</a:t>
            </a:r>
            <a:r>
              <a:rPr lang="ru-RU" dirty="0"/>
              <a:t> и паттернов межличностных отношений пациента, но часто могут и поддерживаться вышеперечисленными факторами. </a:t>
            </a:r>
          </a:p>
          <a:p>
            <a:r>
              <a:rPr lang="ru-RU" dirty="0"/>
              <a:t>Активация существующей схемы порождает сильные негативные эмоции, такие как тревога, печаль и переживание одиночества. Дж. Янг и другие авторы (Young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., 2003) выделяют 18 схем, организованных в пять категорий. </a:t>
            </a:r>
          </a:p>
        </p:txBody>
      </p:sp>
    </p:spTree>
    <p:extLst>
      <p:ext uri="{BB962C8B-B14F-4D97-AF65-F5344CB8AC3E}">
        <p14:creationId xmlns:p14="http://schemas.microsoft.com/office/powerpoint/2010/main" val="403371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2995E-9B7B-5908-7C5C-50AA8CBB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и потребности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C00386C-EEFA-6BC0-75C6-0AF7F9DA8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9746" y="940954"/>
            <a:ext cx="5486400" cy="3833091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BED2AA3-C079-C45F-389D-9B5AEC6FA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9746" y="4572023"/>
            <a:ext cx="5486400" cy="46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0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1B909-6DAE-6275-28E9-A89B3E27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970" y="2345404"/>
            <a:ext cx="3498979" cy="2456442"/>
          </a:xfrm>
        </p:spPr>
        <p:txBody>
          <a:bodyPr>
            <a:normAutofit/>
          </a:bodyPr>
          <a:lstStyle/>
          <a:p>
            <a:r>
              <a:rPr lang="ru-RU" sz="3600" dirty="0"/>
              <a:t>Ранние </a:t>
            </a:r>
            <a:r>
              <a:rPr lang="ru-RU" sz="3600" dirty="0" err="1"/>
              <a:t>дезадаптивные</a:t>
            </a:r>
            <a:r>
              <a:rPr lang="ru-RU" sz="3600" dirty="0"/>
              <a:t> схемы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0DAAD66-889D-A7EA-A562-1EBF3D665C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8949" y="828707"/>
            <a:ext cx="7735806" cy="5469456"/>
          </a:xfrm>
        </p:spPr>
      </p:pic>
    </p:spTree>
    <p:extLst>
      <p:ext uri="{BB962C8B-B14F-4D97-AF65-F5344CB8AC3E}">
        <p14:creationId xmlns:p14="http://schemas.microsoft.com/office/powerpoint/2010/main" val="179143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F9BBA-A9A5-C8B6-E2CB-B6120639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смысл схема-терапии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E76F67-2FDF-08CD-B132-599786C1C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Одна из основных задач схема-терапии - помочь пациенту осознать и более четко определить собственные потребности; еще одна, задача - научиться удовлетворять эти потребности надлежащим и достойным образом, а также эмоционально перерабатывать потребности, которые не были удовлетворены в детстве и никогда не будут удовлетворены, так как пациент уже является взрослым человеком. </a:t>
            </a:r>
          </a:p>
          <a:p>
            <a:r>
              <a:rPr lang="ru-RU" dirty="0"/>
              <a:t>Анализ эмоциональных проблем прошлого и настоящего строится вокруг двух вопросов: какие потребности пациента не удовлетворяются в настоящее время и не удовлетворялись в аналогичной ситуации в прошлом? Как пациенты могут развить в себе способность удовлетворять указанные потребности? </a:t>
            </a:r>
          </a:p>
          <a:p>
            <a:r>
              <a:rPr lang="ru-RU" dirty="0"/>
              <a:t>Следует отметить, что никто не может удовлетворить всех потребностей пациента во всех ситуациях и без ограничений - это нереально и невозможно</a:t>
            </a:r>
          </a:p>
          <a:p>
            <a:r>
              <a:rPr lang="ru-RU" dirty="0"/>
              <a:t>Психологически благополучные люди способны устанавливать здоровый баланс между собственными потребностями и потребностями окружающих, а также адекватно оценивать особенности ситуации. Это требует установления и соблюдения границ личности, следовательно, должна удовлетворяться потребность в реалистичных границах</a:t>
            </a:r>
          </a:p>
        </p:txBody>
      </p:sp>
    </p:spTree>
    <p:extLst>
      <p:ext uri="{BB962C8B-B14F-4D97-AF65-F5344CB8AC3E}">
        <p14:creationId xmlns:p14="http://schemas.microsoft.com/office/powerpoint/2010/main" val="17612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880CD-DFC3-2D8E-F2DE-63803206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и потребности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8BDD37-4457-F196-49A5-C755B6A67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Таким образом, очевидно, что </a:t>
            </a:r>
            <a:r>
              <a:rPr lang="ru-RU" dirty="0" err="1"/>
              <a:t>дезадаптивные</a:t>
            </a:r>
            <a:r>
              <a:rPr lang="ru-RU" dirty="0"/>
              <a:t> схемы формируются либо при игнорировании потребностей, в особенности потребностей в близости и надежной привязанности, либо при неправильном воспитании (баловстве) детей.</a:t>
            </a:r>
          </a:p>
          <a:p>
            <a:r>
              <a:rPr lang="ru-RU" dirty="0"/>
              <a:t> В ходе терапии фокус на потребностях дробится на множество интервенций. Важной частью </a:t>
            </a:r>
            <a:r>
              <a:rPr lang="ru-RU" dirty="0" err="1"/>
              <a:t>психообразования</a:t>
            </a:r>
            <a:r>
              <a:rPr lang="ru-RU" dirty="0"/>
              <a:t> является обсуждение с пациентом того, каким образом фрустрированные потребности ребенка закладывают основу для психологических проблем во взрослом возрасте. </a:t>
            </a:r>
          </a:p>
          <a:p>
            <a:r>
              <a:rPr lang="ru-RU" dirty="0"/>
              <a:t>Схемы подпитывают все последующие депривации пациента, так как именно они не позволяют пациенту осознавать свои актуальные потребности. В качестве структурированной интервенции пациент получает предписания в виде выполнения упражнений, направленных на изменения поведенческих паттернов, и других домашних заданий, которые, как считается, помогут пациенту в поиске способов оптимального удовлетворения его потребностей.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2060778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9AB75-1D1A-C582-7ADD-A0A427B7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Стиль </a:t>
            </a:r>
            <a:r>
              <a:rPr lang="ru-RU" dirty="0" err="1"/>
              <a:t>копинга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E8129D-C2DF-9E02-425B-80A36DCE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Одна и та же схема может проявляться у людей с совершенно различными поведенческими проблемами.</a:t>
            </a:r>
          </a:p>
          <a:p>
            <a:r>
              <a:rPr lang="ru-RU" dirty="0"/>
              <a:t> Термин «стиль </a:t>
            </a:r>
            <a:r>
              <a:rPr lang="ru-RU" dirty="0" err="1"/>
              <a:t>копинга</a:t>
            </a:r>
            <a:r>
              <a:rPr lang="ru-RU" dirty="0"/>
              <a:t>» описывает способы </a:t>
            </a:r>
            <a:r>
              <a:rPr lang="ru-RU" dirty="0" err="1"/>
              <a:t>совладания</a:t>
            </a:r>
            <a:r>
              <a:rPr lang="ru-RU" dirty="0"/>
              <a:t> со схемами, а также то, как схемы проявляются в межличностных отношениях пациентов. Это понятие тесно связано с психодинамической концепцией механизмов защиты.</a:t>
            </a:r>
          </a:p>
          <a:p>
            <a:r>
              <a:rPr lang="ru-RU" dirty="0"/>
              <a:t> В схема терапии эвристически выделяются три основных стиля </a:t>
            </a:r>
            <a:r>
              <a:rPr lang="ru-RU" dirty="0" err="1"/>
              <a:t>копинга</a:t>
            </a:r>
            <a:r>
              <a:rPr lang="ru-RU" dirty="0"/>
              <a:t>. </a:t>
            </a:r>
          </a:p>
          <a:p>
            <a:r>
              <a:rPr lang="ru-RU" dirty="0"/>
              <a:t>Капитуляция - человек действует так, как если бы схема соответствовала реальности, и безвольно репродуцирует соответствующие поведенческие паттерны, как бы сдаваясь перед схемой. </a:t>
            </a:r>
          </a:p>
          <a:p>
            <a:r>
              <a:rPr lang="ru-RU" dirty="0"/>
              <a:t>Избегание - человек заслоняется от социальных ситуаций и/ или невыносимых эмоций путем самоизоляции, злоупотребления ПАВ или при помощи других видов избегающего поведения. </a:t>
            </a:r>
          </a:p>
          <a:p>
            <a:r>
              <a:rPr lang="ru-RU" dirty="0" err="1"/>
              <a:t>Гиперкомпенсация</a:t>
            </a:r>
            <a:r>
              <a:rPr lang="ru-RU" dirty="0"/>
              <a:t> - человек ведет себя властно и самоуверенно, как если бы реальность была полностью противоположна схеме.</a:t>
            </a:r>
          </a:p>
        </p:txBody>
      </p:sp>
    </p:spTree>
    <p:extLst>
      <p:ext uri="{BB962C8B-B14F-4D97-AF65-F5344CB8AC3E}">
        <p14:creationId xmlns:p14="http://schemas.microsoft.com/office/powerpoint/2010/main" val="413185858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629_TF23154475.potx" id="{D79CA83C-7E32-4CE2-8F89-F16DE0A7A5B3}" vid="{25D592F3-2C7E-49FB-AACF-7598423FA873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8F3D8C7-1E6F-4D15-8163-ADBC81A00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A8986E-DA64-415A-A390-AF2FFA01B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24716F-C831-4AC2-BB0A-5EC60E4671B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Атлас</Template>
  <TotalTime>178</TotalTime>
  <Words>1721</Words>
  <Application>Microsoft Office PowerPoint</Application>
  <PresentationFormat>Широкоэкранный</PresentationFormat>
  <Paragraphs>70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Calibri Light</vt:lpstr>
      <vt:lpstr>Times New Roman</vt:lpstr>
      <vt:lpstr>Wingdings</vt:lpstr>
      <vt:lpstr>Атлас</vt:lpstr>
      <vt:lpstr>Схема-терапия</vt:lpstr>
      <vt:lpstr>Схема-терапия</vt:lpstr>
      <vt:lpstr>Потребности</vt:lpstr>
      <vt:lpstr>Ранние дезадаптивные схемы</vt:lpstr>
      <vt:lpstr>Схемы и потребности</vt:lpstr>
      <vt:lpstr>Ранние дезадаптивные схемы</vt:lpstr>
      <vt:lpstr>Общий смысл схема-терапии</vt:lpstr>
      <vt:lpstr>Схемы и потребности</vt:lpstr>
      <vt:lpstr>Стиль копинга</vt:lpstr>
      <vt:lpstr>Схема-режимы</vt:lpstr>
      <vt:lpstr>Схема-режимы</vt:lpstr>
      <vt:lpstr>Презентация PowerPoint</vt:lpstr>
      <vt:lpstr>Задачи терапии</vt:lpstr>
      <vt:lpstr>Задачи терапии</vt:lpstr>
      <vt:lpstr>Задачи терапии</vt:lpstr>
      <vt:lpstr>Задачи терапии</vt:lpstr>
      <vt:lpstr>Упражнения на воображение</vt:lpstr>
      <vt:lpstr>Рескриптинг в воображении</vt:lpstr>
      <vt:lpstr>Диалог на стульях</vt:lpstr>
      <vt:lpstr>Дополнительные инструменты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Схема-терапия</dc:title>
  <dc:creator>Susanna</dc:creator>
  <cp:lastModifiedBy>Susanna</cp:lastModifiedBy>
  <cp:revision>7</cp:revision>
  <dcterms:created xsi:type="dcterms:W3CDTF">2023-11-23T07:06:58Z</dcterms:created>
  <dcterms:modified xsi:type="dcterms:W3CDTF">2024-04-11T08:35:50Z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