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66" r:id="rId4"/>
    <p:sldId id="265" r:id="rId5"/>
    <p:sldId id="262" r:id="rId6"/>
    <p:sldId id="259" r:id="rId7"/>
    <p:sldId id="260" r:id="rId8"/>
    <p:sldId id="261" r:id="rId9"/>
    <p:sldId id="263" r:id="rId10"/>
    <p:sldId id="264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CC3399"/>
    <a:srgbClr val="3426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761536-7E58-4821-A923-D98111DAAB2F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ru-RU"/>
        </a:p>
      </dgm:t>
    </dgm:pt>
    <dgm:pt modelId="{B68711EE-FADD-4862-8C72-82E16E12EB09}">
      <dgm:prSet/>
      <dgm:spPr/>
      <dgm:t>
        <a:bodyPr/>
        <a:lstStyle/>
        <a:p>
          <a:r>
            <a:rPr lang="ru-RU" baseline="0">
              <a:solidFill>
                <a:schemeClr val="tx2">
                  <a:lumMod val="50000"/>
                </a:schemeClr>
              </a:solidFill>
            </a:rPr>
            <a:t>Страдание естественно </a:t>
          </a:r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4B2C4562-2583-4D4E-A13E-9DC3E5AA424D}" type="parTrans" cxnId="{19F8C358-714D-4E1D-A856-2B64AC146F7C}">
      <dgm:prSet/>
      <dgm:spPr/>
      <dgm:t>
        <a:bodyPr/>
        <a:lstStyle/>
        <a:p>
          <a:endParaRPr lang="ru-RU"/>
        </a:p>
      </dgm:t>
    </dgm:pt>
    <dgm:pt modelId="{0BA1615E-3C69-4E31-9FD6-36A3C9149877}" type="sibTrans" cxnId="{19F8C358-714D-4E1D-A856-2B64AC146F7C}">
      <dgm:prSet/>
      <dgm:spPr/>
      <dgm:t>
        <a:bodyPr/>
        <a:lstStyle/>
        <a:p>
          <a:endParaRPr lang="ru-RU"/>
        </a:p>
      </dgm:t>
    </dgm:pt>
    <dgm:pt modelId="{73FD45D8-9A54-4D80-B2DF-C290659542A4}">
      <dgm:prSet/>
      <dgm:spPr/>
      <dgm:t>
        <a:bodyPr/>
        <a:lstStyle/>
        <a:p>
          <a:r>
            <a:rPr lang="ru-RU" baseline="0" dirty="0">
              <a:solidFill>
                <a:schemeClr val="tx2">
                  <a:lumMod val="50000"/>
                </a:schemeClr>
              </a:solidFill>
            </a:rPr>
            <a:t>Вы не сможете итоге устранить все страдания, однако вы можете усилить их, увеличить их влияние на вашу жизнь и создать дополнительные ловушки в процессе борьбы </a:t>
          </a:r>
          <a:endParaRPr lang="ru-RU" dirty="0">
            <a:solidFill>
              <a:schemeClr val="tx2">
                <a:lumMod val="50000"/>
              </a:schemeClr>
            </a:solidFill>
          </a:endParaRPr>
        </a:p>
      </dgm:t>
    </dgm:pt>
    <dgm:pt modelId="{B695C8CE-C90F-4F4D-A4DB-10F45B67B8CC}" type="parTrans" cxnId="{70E62A8C-715E-4DDB-A96A-54623EC05191}">
      <dgm:prSet/>
      <dgm:spPr/>
      <dgm:t>
        <a:bodyPr/>
        <a:lstStyle/>
        <a:p>
          <a:endParaRPr lang="ru-RU"/>
        </a:p>
      </dgm:t>
    </dgm:pt>
    <dgm:pt modelId="{7DC4B364-C199-48DE-9589-4641EDF618A8}" type="sibTrans" cxnId="{70E62A8C-715E-4DDB-A96A-54623EC05191}">
      <dgm:prSet/>
      <dgm:spPr/>
      <dgm:t>
        <a:bodyPr/>
        <a:lstStyle/>
        <a:p>
          <a:endParaRPr lang="ru-RU"/>
        </a:p>
      </dgm:t>
    </dgm:pt>
    <dgm:pt modelId="{2F992350-4A8D-4C1A-AF02-0C3D6EBE029D}">
      <dgm:prSet/>
      <dgm:spPr/>
      <dgm:t>
        <a:bodyPr/>
        <a:lstStyle/>
        <a:p>
          <a:r>
            <a:rPr lang="ru-RU" baseline="0" dirty="0">
              <a:solidFill>
                <a:schemeClr val="tx2">
                  <a:lumMod val="50000"/>
                </a:schemeClr>
              </a:solidFill>
            </a:rPr>
            <a:t>Вы можете научиться жить хорошей жизнью, не нуждаясь в уменьшении боли. </a:t>
          </a:r>
          <a:endParaRPr lang="ru-RU" dirty="0">
            <a:solidFill>
              <a:schemeClr val="tx2">
                <a:lumMod val="50000"/>
              </a:schemeClr>
            </a:solidFill>
          </a:endParaRPr>
        </a:p>
      </dgm:t>
    </dgm:pt>
    <dgm:pt modelId="{65F5ACF1-2DF3-4CED-B645-8B7DCD8EBE1B}" type="parTrans" cxnId="{94027853-23D0-4FA9-A9B4-1DA530AC5E09}">
      <dgm:prSet/>
      <dgm:spPr/>
      <dgm:t>
        <a:bodyPr/>
        <a:lstStyle/>
        <a:p>
          <a:endParaRPr lang="ru-RU"/>
        </a:p>
      </dgm:t>
    </dgm:pt>
    <dgm:pt modelId="{212AF755-1703-48FB-B8B8-F57DA6906CDA}" type="sibTrans" cxnId="{94027853-23D0-4FA9-A9B4-1DA530AC5E09}">
      <dgm:prSet/>
      <dgm:spPr/>
      <dgm:t>
        <a:bodyPr/>
        <a:lstStyle/>
        <a:p>
          <a:endParaRPr lang="ru-RU"/>
        </a:p>
      </dgm:t>
    </dgm:pt>
    <dgm:pt modelId="{A8D9427C-11C0-48A4-A65B-459E83D84EEA}">
      <dgm:prSet/>
      <dgm:spPr/>
      <dgm:t>
        <a:bodyPr/>
        <a:lstStyle/>
        <a:p>
          <a:r>
            <a:rPr lang="ru-RU" baseline="0" dirty="0">
              <a:solidFill>
                <a:schemeClr val="tx2">
                  <a:lumMod val="50000"/>
                </a:schemeClr>
              </a:solidFill>
            </a:rPr>
            <a:t>Для этого вы должны научиться жить в настоящем, отпустить одни вещи и соединиться с другими, о чем мы поговорим позже</a:t>
          </a:r>
          <a:endParaRPr lang="ru-RU" dirty="0">
            <a:solidFill>
              <a:schemeClr val="tx2">
                <a:lumMod val="50000"/>
              </a:schemeClr>
            </a:solidFill>
          </a:endParaRPr>
        </a:p>
      </dgm:t>
    </dgm:pt>
    <dgm:pt modelId="{2B7288EE-07AC-4219-BAF5-8B62E48186FC}" type="parTrans" cxnId="{09C89330-BDB4-4D2E-A4BD-DC06EBC41EFF}">
      <dgm:prSet/>
      <dgm:spPr/>
      <dgm:t>
        <a:bodyPr/>
        <a:lstStyle/>
        <a:p>
          <a:endParaRPr lang="ru-RU"/>
        </a:p>
      </dgm:t>
    </dgm:pt>
    <dgm:pt modelId="{F39DD370-BEA6-4702-B32F-181CF0A7C27F}" type="sibTrans" cxnId="{09C89330-BDB4-4D2E-A4BD-DC06EBC41EFF}">
      <dgm:prSet/>
      <dgm:spPr/>
      <dgm:t>
        <a:bodyPr/>
        <a:lstStyle/>
        <a:p>
          <a:endParaRPr lang="ru-RU"/>
        </a:p>
      </dgm:t>
    </dgm:pt>
    <dgm:pt modelId="{994D825D-A74F-4DD1-BB45-D5A924C13E35}" type="pres">
      <dgm:prSet presAssocID="{06761536-7E58-4821-A923-D98111DAAB2F}" presName="linear" presStyleCnt="0">
        <dgm:presLayoutVars>
          <dgm:animLvl val="lvl"/>
          <dgm:resizeHandles val="exact"/>
        </dgm:presLayoutVars>
      </dgm:prSet>
      <dgm:spPr/>
    </dgm:pt>
    <dgm:pt modelId="{1E0508B2-58D4-4F4B-9F90-7560206A89A3}" type="pres">
      <dgm:prSet presAssocID="{B68711EE-FADD-4862-8C72-82E16E12EB09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529B884D-5D8A-446F-97AA-6867528437C9}" type="pres">
      <dgm:prSet presAssocID="{0BA1615E-3C69-4E31-9FD6-36A3C9149877}" presName="spacer" presStyleCnt="0"/>
      <dgm:spPr/>
    </dgm:pt>
    <dgm:pt modelId="{6C1B0C27-D29E-42DE-8AE6-3CD8A4FC649D}" type="pres">
      <dgm:prSet presAssocID="{73FD45D8-9A54-4D80-B2DF-C290659542A4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644C88A9-47A6-4F31-9D28-17AEC5CC8506}" type="pres">
      <dgm:prSet presAssocID="{7DC4B364-C199-48DE-9589-4641EDF618A8}" presName="spacer" presStyleCnt="0"/>
      <dgm:spPr/>
    </dgm:pt>
    <dgm:pt modelId="{87056220-1C9A-4D03-9BA2-B296FABF5016}" type="pres">
      <dgm:prSet presAssocID="{2F992350-4A8D-4C1A-AF02-0C3D6EBE029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51896A5-1B25-4C2A-9D2E-D550C5F26B62}" type="pres">
      <dgm:prSet presAssocID="{212AF755-1703-48FB-B8B8-F57DA6906CDA}" presName="spacer" presStyleCnt="0"/>
      <dgm:spPr/>
    </dgm:pt>
    <dgm:pt modelId="{2EDA4CB2-9831-4E2B-8673-1A25EDEE0D98}" type="pres">
      <dgm:prSet presAssocID="{A8D9427C-11C0-48A4-A65B-459E83D84EEA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09C89330-BDB4-4D2E-A4BD-DC06EBC41EFF}" srcId="{06761536-7E58-4821-A923-D98111DAAB2F}" destId="{A8D9427C-11C0-48A4-A65B-459E83D84EEA}" srcOrd="3" destOrd="0" parTransId="{2B7288EE-07AC-4219-BAF5-8B62E48186FC}" sibTransId="{F39DD370-BEA6-4702-B32F-181CF0A7C27F}"/>
    <dgm:cxn modelId="{7825DD31-F7E4-43CC-83F3-EE1D8CD9B6FB}" type="presOf" srcId="{06761536-7E58-4821-A923-D98111DAAB2F}" destId="{994D825D-A74F-4DD1-BB45-D5A924C13E35}" srcOrd="0" destOrd="0" presId="urn:microsoft.com/office/officeart/2005/8/layout/vList2"/>
    <dgm:cxn modelId="{0C41B06E-E16B-4BE0-AB80-96B6B56BA458}" type="presOf" srcId="{B68711EE-FADD-4862-8C72-82E16E12EB09}" destId="{1E0508B2-58D4-4F4B-9F90-7560206A89A3}" srcOrd="0" destOrd="0" presId="urn:microsoft.com/office/officeart/2005/8/layout/vList2"/>
    <dgm:cxn modelId="{C5DB5770-A052-4904-9CBF-25B8C117A71A}" type="presOf" srcId="{73FD45D8-9A54-4D80-B2DF-C290659542A4}" destId="{6C1B0C27-D29E-42DE-8AE6-3CD8A4FC649D}" srcOrd="0" destOrd="0" presId="urn:microsoft.com/office/officeart/2005/8/layout/vList2"/>
    <dgm:cxn modelId="{94027853-23D0-4FA9-A9B4-1DA530AC5E09}" srcId="{06761536-7E58-4821-A923-D98111DAAB2F}" destId="{2F992350-4A8D-4C1A-AF02-0C3D6EBE029D}" srcOrd="2" destOrd="0" parTransId="{65F5ACF1-2DF3-4CED-B645-8B7DCD8EBE1B}" sibTransId="{212AF755-1703-48FB-B8B8-F57DA6906CDA}"/>
    <dgm:cxn modelId="{19F8C358-714D-4E1D-A856-2B64AC146F7C}" srcId="{06761536-7E58-4821-A923-D98111DAAB2F}" destId="{B68711EE-FADD-4862-8C72-82E16E12EB09}" srcOrd="0" destOrd="0" parTransId="{4B2C4562-2583-4D4E-A13E-9DC3E5AA424D}" sibTransId="{0BA1615E-3C69-4E31-9FD6-36A3C9149877}"/>
    <dgm:cxn modelId="{70E62A8C-715E-4DDB-A96A-54623EC05191}" srcId="{06761536-7E58-4821-A923-D98111DAAB2F}" destId="{73FD45D8-9A54-4D80-B2DF-C290659542A4}" srcOrd="1" destOrd="0" parTransId="{B695C8CE-C90F-4F4D-A4DB-10F45B67B8CC}" sibTransId="{7DC4B364-C199-48DE-9589-4641EDF618A8}"/>
    <dgm:cxn modelId="{46A78CDA-3115-44D0-9D95-D3BA468BAF12}" type="presOf" srcId="{A8D9427C-11C0-48A4-A65B-459E83D84EEA}" destId="{2EDA4CB2-9831-4E2B-8673-1A25EDEE0D98}" srcOrd="0" destOrd="0" presId="urn:microsoft.com/office/officeart/2005/8/layout/vList2"/>
    <dgm:cxn modelId="{A4FCA1F9-9BD4-4917-A7D8-D8E8AA325A47}" type="presOf" srcId="{2F992350-4A8D-4C1A-AF02-0C3D6EBE029D}" destId="{87056220-1C9A-4D03-9BA2-B296FABF5016}" srcOrd="0" destOrd="0" presId="urn:microsoft.com/office/officeart/2005/8/layout/vList2"/>
    <dgm:cxn modelId="{8712A59D-4FF0-43CF-B740-EF8F0816DAAD}" type="presParOf" srcId="{994D825D-A74F-4DD1-BB45-D5A924C13E35}" destId="{1E0508B2-58D4-4F4B-9F90-7560206A89A3}" srcOrd="0" destOrd="0" presId="urn:microsoft.com/office/officeart/2005/8/layout/vList2"/>
    <dgm:cxn modelId="{7939260E-145A-4CFB-8CEC-C882E6B81CBF}" type="presParOf" srcId="{994D825D-A74F-4DD1-BB45-D5A924C13E35}" destId="{529B884D-5D8A-446F-97AA-6867528437C9}" srcOrd="1" destOrd="0" presId="urn:microsoft.com/office/officeart/2005/8/layout/vList2"/>
    <dgm:cxn modelId="{EB3643D9-9C96-4779-AC50-2F74116A8399}" type="presParOf" srcId="{994D825D-A74F-4DD1-BB45-D5A924C13E35}" destId="{6C1B0C27-D29E-42DE-8AE6-3CD8A4FC649D}" srcOrd="2" destOrd="0" presId="urn:microsoft.com/office/officeart/2005/8/layout/vList2"/>
    <dgm:cxn modelId="{E0738E89-146B-40B9-8720-A597955D9B77}" type="presParOf" srcId="{994D825D-A74F-4DD1-BB45-D5A924C13E35}" destId="{644C88A9-47A6-4F31-9D28-17AEC5CC8506}" srcOrd="3" destOrd="0" presId="urn:microsoft.com/office/officeart/2005/8/layout/vList2"/>
    <dgm:cxn modelId="{F58E5B57-62B0-4D0E-A64A-D32DB1ED34B0}" type="presParOf" srcId="{994D825D-A74F-4DD1-BB45-D5A924C13E35}" destId="{87056220-1C9A-4D03-9BA2-B296FABF5016}" srcOrd="4" destOrd="0" presId="urn:microsoft.com/office/officeart/2005/8/layout/vList2"/>
    <dgm:cxn modelId="{259EA4CC-98DC-4E9A-8674-D3842DDACC65}" type="presParOf" srcId="{994D825D-A74F-4DD1-BB45-D5A924C13E35}" destId="{C51896A5-1B25-4C2A-9D2E-D550C5F26B62}" srcOrd="5" destOrd="0" presId="urn:microsoft.com/office/officeart/2005/8/layout/vList2"/>
    <dgm:cxn modelId="{44652202-40A9-49C5-89F4-1AF634196347}" type="presParOf" srcId="{994D825D-A74F-4DD1-BB45-D5A924C13E35}" destId="{2EDA4CB2-9831-4E2B-8673-1A25EDEE0D9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0508B2-58D4-4F4B-9F90-7560206A89A3}">
      <dsp:nvSpPr>
        <dsp:cNvPr id="0" name=""/>
        <dsp:cNvSpPr/>
      </dsp:nvSpPr>
      <dsp:spPr>
        <a:xfrm>
          <a:off x="0" y="101157"/>
          <a:ext cx="8595360" cy="99837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baseline="0">
              <a:solidFill>
                <a:schemeClr val="tx2">
                  <a:lumMod val="50000"/>
                </a:schemeClr>
              </a:solidFill>
            </a:rPr>
            <a:t>Страдание естественно </a:t>
          </a:r>
          <a:endParaRPr lang="ru-RU" sz="1800" kern="1200">
            <a:solidFill>
              <a:schemeClr val="tx2">
                <a:lumMod val="50000"/>
              </a:schemeClr>
            </a:solidFill>
          </a:endParaRPr>
        </a:p>
      </dsp:txBody>
      <dsp:txXfrm>
        <a:off x="48737" y="149894"/>
        <a:ext cx="8497886" cy="900901"/>
      </dsp:txXfrm>
    </dsp:sp>
    <dsp:sp modelId="{6C1B0C27-D29E-42DE-8AE6-3CD8A4FC649D}">
      <dsp:nvSpPr>
        <dsp:cNvPr id="0" name=""/>
        <dsp:cNvSpPr/>
      </dsp:nvSpPr>
      <dsp:spPr>
        <a:xfrm>
          <a:off x="0" y="1151372"/>
          <a:ext cx="8595360" cy="998375"/>
        </a:xfrm>
        <a:prstGeom prst="roundRect">
          <a:avLst/>
        </a:prstGeom>
        <a:solidFill>
          <a:schemeClr val="accent5">
            <a:hueOff val="-6356385"/>
            <a:satOff val="1676"/>
            <a:lumOff val="85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baseline="0" dirty="0">
              <a:solidFill>
                <a:schemeClr val="tx2">
                  <a:lumMod val="50000"/>
                </a:schemeClr>
              </a:solidFill>
            </a:rPr>
            <a:t>Вы не сможете итоге устранить все страдания, однако вы можете усилить их, увеличить их влияние на вашу жизнь и создать дополнительные ловушки в процессе борьбы </a:t>
          </a:r>
          <a:endParaRPr lang="ru-RU" sz="18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48737" y="1200109"/>
        <a:ext cx="8497886" cy="900901"/>
      </dsp:txXfrm>
    </dsp:sp>
    <dsp:sp modelId="{87056220-1C9A-4D03-9BA2-B296FABF5016}">
      <dsp:nvSpPr>
        <dsp:cNvPr id="0" name=""/>
        <dsp:cNvSpPr/>
      </dsp:nvSpPr>
      <dsp:spPr>
        <a:xfrm>
          <a:off x="0" y="2201588"/>
          <a:ext cx="8595360" cy="998375"/>
        </a:xfrm>
        <a:prstGeom prst="roundRect">
          <a:avLst/>
        </a:prstGeom>
        <a:solidFill>
          <a:schemeClr val="accent5">
            <a:hueOff val="-12712771"/>
            <a:satOff val="3353"/>
            <a:lumOff val="1699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baseline="0" dirty="0">
              <a:solidFill>
                <a:schemeClr val="tx2">
                  <a:lumMod val="50000"/>
                </a:schemeClr>
              </a:solidFill>
            </a:rPr>
            <a:t>Вы можете научиться жить хорошей жизнью, не нуждаясь в уменьшении боли. </a:t>
          </a:r>
          <a:endParaRPr lang="ru-RU" sz="18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48737" y="2250325"/>
        <a:ext cx="8497886" cy="900901"/>
      </dsp:txXfrm>
    </dsp:sp>
    <dsp:sp modelId="{2EDA4CB2-9831-4E2B-8673-1A25EDEE0D98}">
      <dsp:nvSpPr>
        <dsp:cNvPr id="0" name=""/>
        <dsp:cNvSpPr/>
      </dsp:nvSpPr>
      <dsp:spPr>
        <a:xfrm>
          <a:off x="0" y="3251804"/>
          <a:ext cx="8595360" cy="998375"/>
        </a:xfrm>
        <a:prstGeom prst="roundRect">
          <a:avLst/>
        </a:prstGeom>
        <a:solidFill>
          <a:schemeClr val="accent5">
            <a:hueOff val="-19069156"/>
            <a:satOff val="5029"/>
            <a:lumOff val="2549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baseline="0" dirty="0">
              <a:solidFill>
                <a:schemeClr val="tx2">
                  <a:lumMod val="50000"/>
                </a:schemeClr>
              </a:solidFill>
            </a:rPr>
            <a:t>Для этого вы должны научиться жить в настоящем, отпустить одни вещи и соединиться с другими, о чем мы поговорим позже</a:t>
          </a:r>
          <a:endParaRPr lang="ru-RU" sz="18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48737" y="3300541"/>
        <a:ext cx="8497886" cy="9009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9E016143-E03C-4CFD-AFDC-14E5BDEA754C}" type="datetimeFigureOut">
              <a:rPr lang="en-US" dirty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E54A-A8CA-48C1-9504-691B58049D29}" type="datetimeFigureOut">
              <a:rPr lang="en-US" dirty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06-BBF7-471C-9527-881CE2266695}" type="datetimeFigureOut">
              <a:rPr lang="en-US" dirty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063-DF36-4330-A365-08DA1FA5B7D6}" type="datetimeFigureOut">
              <a:rPr lang="en-US" dirty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7C6C-0F39-4D70-8E8D-FE5B9C95FA73}" type="datetimeFigureOut">
              <a:rPr lang="en-US" dirty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A4AC-08CC-42CE-BD01-C191750A04EC}" type="datetimeFigureOut">
              <a:rPr lang="en-US" dirty="0"/>
              <a:t>3/27/2025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A723-92A7-435B-B681-F25B092FEFEB}" type="datetimeFigureOut">
              <a:rPr lang="en-US" dirty="0"/>
              <a:t>3/27/2025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0639-886C-4FCF-9EAB-ABB5DA3F3F4A}" type="datetimeFigureOut">
              <a:rPr lang="en-US" dirty="0"/>
              <a:t>3/27/2025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0651-31F4-45D2-98AE-A2108F41BC07}" type="datetimeFigureOut">
              <a:rPr lang="en-US" dirty="0"/>
              <a:t>3/27/2025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789A-C914-4DB1-8815-80B5EC7335C5}" type="datetimeFigureOut">
              <a:rPr lang="en-US" dirty="0"/>
              <a:t>3/27/2025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40AA-91A0-436F-8FDB-C0F939DCAE21}" type="datetimeFigureOut">
              <a:rPr lang="en-US" dirty="0"/>
              <a:t>3/27/2025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0E59FD0C-5451-4CA0-86AF-E70AE3279989}" type="datetimeFigureOut">
              <a:rPr lang="en-US" dirty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F5082F-8F14-F4B5-EA06-ADB883112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1872" y="-76790"/>
            <a:ext cx="9418320" cy="4041648"/>
          </a:xfrm>
        </p:spPr>
        <p:txBody>
          <a:bodyPr>
            <a:norm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ТЕРАПИЯ ПРИНЯТИЯ И ОТВЕТСТВЕННОСТИ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CE9B06E-561F-F7D7-CE6E-30B4FE92F0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1800" dirty="0"/>
              <a:t>Ассистент кафедры неврологии, психиатрии, мануальной медицины и медицинской реабилитации ИНМФО ФГБОУ ВО «</a:t>
            </a:r>
            <a:r>
              <a:rPr lang="ru-RU" sz="1800" dirty="0" err="1"/>
              <a:t>ВолгГМУ</a:t>
            </a:r>
            <a:r>
              <a:rPr lang="ru-RU" sz="1800" dirty="0"/>
              <a:t>» МЗ РФ</a:t>
            </a:r>
          </a:p>
          <a:p>
            <a:r>
              <a:rPr lang="ru-RU" sz="1800" dirty="0" err="1"/>
              <a:t>Ростовщикова</a:t>
            </a:r>
            <a:r>
              <a:rPr lang="ru-RU" sz="1800"/>
              <a:t> Сусанна Игоревна</a:t>
            </a:r>
            <a:endParaRPr lang="ru-RU" sz="18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586B032-056A-D82B-B14D-00EA9CA6A0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6289" y="182794"/>
            <a:ext cx="3508396" cy="16916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744276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6EDA02-C2A3-2C0C-980B-FD685B7E9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dirty="0"/>
              <a:t>Интервенции АСТ в лечении хронической боли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3680C5-1CE3-FF29-66B4-26DE7E857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>
                <a:solidFill>
                  <a:srgbClr val="342620"/>
                </a:solidFill>
              </a:rPr>
              <a:t>3. Контакт с настоящим моментом.</a:t>
            </a:r>
          </a:p>
          <a:p>
            <a:r>
              <a:rPr lang="ru-RU" sz="2000" dirty="0"/>
              <a:t>Упражнение «Отслеживание своих мыслей во времени», телесная осознанность со свободой выбора.</a:t>
            </a:r>
          </a:p>
          <a:p>
            <a:r>
              <a:rPr lang="ru-RU" sz="2000" dirty="0">
                <a:solidFill>
                  <a:srgbClr val="CC3399"/>
                </a:solidFill>
              </a:rPr>
              <a:t>4. «Я – как контекст»</a:t>
            </a:r>
          </a:p>
          <a:p>
            <a:pPr marL="0" indent="0">
              <a:buNone/>
            </a:pPr>
            <a:r>
              <a:rPr lang="ru-RU" sz="2000" dirty="0"/>
              <a:t>Упражнение «</a:t>
            </a:r>
            <a:r>
              <a:rPr lang="ru-RU" sz="2000" dirty="0" err="1"/>
              <a:t>Концептуализированное</a:t>
            </a:r>
            <a:r>
              <a:rPr lang="ru-RU" sz="2000" dirty="0"/>
              <a:t> я», «Наблюдатель».</a:t>
            </a:r>
            <a:endParaRPr lang="ru-RU" sz="2000" dirty="0">
              <a:solidFill>
                <a:srgbClr val="CC3399"/>
              </a:solidFill>
            </a:endParaRPr>
          </a:p>
          <a:p>
            <a:pPr marL="0" indent="0">
              <a:buNone/>
            </a:pPr>
            <a:r>
              <a:rPr lang="ru-RU" sz="2000" dirty="0">
                <a:solidFill>
                  <a:srgbClr val="CC3399"/>
                </a:solidFill>
              </a:rPr>
              <a:t> </a:t>
            </a:r>
            <a:r>
              <a:rPr lang="ru-RU" sz="2000" dirty="0">
                <a:solidFill>
                  <a:srgbClr val="006600"/>
                </a:solidFill>
              </a:rPr>
              <a:t>5. Ценности и действия, основанные на ценностях. Проактивность.</a:t>
            </a:r>
          </a:p>
          <a:p>
            <a:pPr marL="0" indent="0">
              <a:buNone/>
            </a:pPr>
            <a:r>
              <a:rPr lang="ru-RU" sz="2000" dirty="0"/>
              <a:t>Упражнение «Постановка целей», изменение поведения/фокуса внимания, метафора «Прыжок», метафора «Болото».</a:t>
            </a:r>
          </a:p>
          <a:p>
            <a:pPr marL="0" indent="0">
              <a:buNone/>
            </a:pPr>
            <a:endParaRPr lang="ru-RU" sz="20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316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0208E98-F5FD-D853-CDA6-07C380ECB9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648930"/>
            <a:ext cx="8595360" cy="5531208"/>
          </a:xfrm>
        </p:spPr>
        <p:txBody>
          <a:bodyPr/>
          <a:lstStyle/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  <a:p>
            <a:pPr marL="0" indent="0" algn="ctr">
              <a:buNone/>
            </a:pP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584DEFE-02AC-AB97-44B2-A218A3D286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1959" y="2612920"/>
            <a:ext cx="3969775" cy="396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908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6FB9548-33CF-D51D-0E4D-E2F805130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2375" y="1132887"/>
            <a:ext cx="8595360" cy="4351337"/>
          </a:xfrm>
        </p:spPr>
        <p:txBody>
          <a:bodyPr/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i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Если мы более не способны изменить ситуацию…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i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значит, нам брошен вызов изменить самих себя.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i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Виктор </a:t>
            </a:r>
            <a:r>
              <a:rPr lang="ru-RU" sz="2400" i="1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Франкл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E39A711-0A75-8B45-433B-71DED1C464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6147" y="3549444"/>
            <a:ext cx="2925097" cy="292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978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98E0A0-58CD-915F-3055-7BD501F10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-224176"/>
            <a:ext cx="9692640" cy="1325562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Терапия принятия и ответственности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A2621A-65B6-C810-E02B-B389E1D02E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6982" y="4222244"/>
            <a:ext cx="8869549" cy="2635756"/>
          </a:xfrm>
        </p:spPr>
        <p:txBody>
          <a:bodyPr/>
          <a:lstStyle/>
          <a:p>
            <a:r>
              <a:rPr lang="ru-RU" dirty="0"/>
              <a:t>АСТ была создана в середине 1980-х профессором Стивеном Хейсом. Развитие продолжили его коллеги Келли Вилсон и </a:t>
            </a:r>
            <a:r>
              <a:rPr lang="ru-RU" dirty="0" err="1"/>
              <a:t>Керк</a:t>
            </a:r>
            <a:r>
              <a:rPr lang="ru-RU" dirty="0"/>
              <a:t> </a:t>
            </a:r>
            <a:r>
              <a:rPr lang="ru-RU" dirty="0" err="1"/>
              <a:t>Стросаль</a:t>
            </a:r>
            <a:r>
              <a:rPr lang="ru-RU" dirty="0"/>
              <a:t>. </a:t>
            </a:r>
          </a:p>
          <a:p>
            <a:r>
              <a:rPr lang="ru-RU" dirty="0"/>
              <a:t>Она берет начало в области психологии, называемой поведенческим анализом, и основана на </a:t>
            </a:r>
            <a:r>
              <a:rPr lang="ru-RU" dirty="0" err="1"/>
              <a:t>бихевиоральной</a:t>
            </a:r>
            <a:r>
              <a:rPr lang="ru-RU" dirty="0"/>
              <a:t> теории познания, известной как теория обрамления отношением (теория реляционных фреймов)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6486AD2-27CD-765A-303C-1A1D5C5339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7032" y="1250637"/>
            <a:ext cx="2421192" cy="2421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6186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E82398CE-2226-23E4-004B-F7DCCB690E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85652" y="197162"/>
            <a:ext cx="5515896" cy="6215095"/>
          </a:xfrm>
        </p:spPr>
      </p:pic>
    </p:spTree>
    <p:extLst>
      <p:ext uri="{BB962C8B-B14F-4D97-AF65-F5344CB8AC3E}">
        <p14:creationId xmlns:p14="http://schemas.microsoft.com/office/powerpoint/2010/main" val="1001649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DE5AAE-816F-AE2E-1DBA-200F49982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Ключевые особенности подхода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15D5C61B-E2EE-6532-2A76-12371272CE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3203866"/>
              </p:ext>
            </p:extLst>
          </p:nvPr>
        </p:nvGraphicFramePr>
        <p:xfrm>
          <a:off x="1261872" y="1828800"/>
          <a:ext cx="8595360" cy="43513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9613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16AECA-3005-9904-A2F7-7DA863553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240" y="15082"/>
            <a:ext cx="9692640" cy="1325562"/>
          </a:xfrm>
        </p:spPr>
        <p:txBody>
          <a:bodyPr/>
          <a:lstStyle/>
          <a:p>
            <a:pPr algn="ctr"/>
            <a:r>
              <a:rPr lang="ru-RU" dirty="0"/>
              <a:t>Принятие на примере болевого синдрома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9ED73A-7B72-A798-4029-858A48D34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/>
              <a:t>McCracken</a:t>
            </a:r>
            <a:r>
              <a:rPr lang="ru-RU" dirty="0"/>
              <a:t> и др. (2004), разрабатывая опросник принятия хронической боли (CPAQ), показали, что важными являются два основных аспекта принятия боли: </a:t>
            </a:r>
          </a:p>
          <a:p>
            <a:pPr marL="0" indent="0">
              <a:buNone/>
            </a:pPr>
            <a:r>
              <a:rPr lang="ru-RU" dirty="0"/>
              <a:t>1. готовность испытывать боль </a:t>
            </a:r>
          </a:p>
          <a:p>
            <a:pPr marL="0" indent="0">
              <a:buNone/>
            </a:pPr>
            <a:r>
              <a:rPr lang="ru-RU" dirty="0"/>
              <a:t>2. вовлечение в значимые сферы жизни даже перед лицом боли.</a:t>
            </a:r>
          </a:p>
          <a:p>
            <a:r>
              <a:rPr lang="ru-RU" dirty="0"/>
              <a:t>При этом принятие боли не коррелирует с интенсивностью боли. Другими словами, не те люди, которые испытывали меньшую боль, были более готовы принять боль. </a:t>
            </a:r>
          </a:p>
          <a:p>
            <a:pPr marL="0" indent="0">
              <a:buNone/>
            </a:pPr>
            <a:r>
              <a:rPr lang="ru-RU" dirty="0"/>
              <a:t>Интенсивность страданий зависит от степени слияния клиента с мыслями и чувствами, связанными с болью. </a:t>
            </a:r>
          </a:p>
          <a:p>
            <a:pPr marL="0" indent="0">
              <a:buNone/>
            </a:pPr>
            <a:r>
              <a:rPr lang="ru-RU" dirty="0"/>
              <a:t>Слияние — это степень, в которой клиент верит мыслям, связанным с болью. Например, «я не могу делать ничего полезного или приятного из-за боли» и «я должен избавиться от боли, прежде чем смогу сделать что-то ценное в жизни», и клиент тогда действует в соответствии с этими мыслями, и связанными с ними эмоциям</a:t>
            </a:r>
          </a:p>
        </p:txBody>
      </p:sp>
    </p:spTree>
    <p:extLst>
      <p:ext uri="{BB962C8B-B14F-4D97-AF65-F5344CB8AC3E}">
        <p14:creationId xmlns:p14="http://schemas.microsoft.com/office/powerpoint/2010/main" val="1668115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E2B3397-BB33-CCFA-434A-CFBBE114C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2506663"/>
            <a:ext cx="8595360" cy="4351337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rgbClr val="0070C0"/>
                </a:solidFill>
              </a:rPr>
              <a:t>Цель Терапии принятия и ответственности (АСТ)— помочь клиенту развить большую психологическую гибкость в отношении мыслей, чувств и поведения, связанных с запросом. </a:t>
            </a:r>
          </a:p>
        </p:txBody>
      </p:sp>
    </p:spTree>
    <p:extLst>
      <p:ext uri="{BB962C8B-B14F-4D97-AF65-F5344CB8AC3E}">
        <p14:creationId xmlns:p14="http://schemas.microsoft.com/office/powerpoint/2010/main" val="3786419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866CED-DF39-DDF2-FAAD-B274A75F7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15082"/>
            <a:ext cx="9692640" cy="1325562"/>
          </a:xfrm>
        </p:spPr>
        <p:txBody>
          <a:bodyPr/>
          <a:lstStyle/>
          <a:p>
            <a:pPr algn="ctr"/>
            <a:r>
              <a:rPr lang="ru-RU" dirty="0"/>
              <a:t>«Точки приложения» АСТ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AD3FB4-41BC-8D52-0663-5FF623F45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Избегание опыта или </a:t>
            </a:r>
            <a:r>
              <a:rPr lang="ru-RU" dirty="0" err="1"/>
              <a:t>экспириентальное</a:t>
            </a:r>
            <a:r>
              <a:rPr lang="ru-RU" dirty="0"/>
              <a:t> избегание (от англ. </a:t>
            </a:r>
            <a:r>
              <a:rPr lang="ru-RU" dirty="0" err="1"/>
              <a:t>experience</a:t>
            </a:r>
            <a:r>
              <a:rPr lang="ru-RU" dirty="0"/>
              <a:t> — опыт) — это негативная оценка и нежелание поддерживать контакт с внутренним опытом, таким как телесные ощущения, эмоции, мысли и влечения, и попытки избежать, убежать, изменить или прекратить этот опыт, даже если это приносит вред.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«Сценарии» мышления.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«Болезнь» ценностей.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Терапия принятия и ответственности (ACT) проводит различие между избеганием опасных событий или травм (что обычно адаптивно) и избеганием чувств и мыслей об опасных событиях (что часто </a:t>
            </a:r>
            <a:r>
              <a:rPr lang="ru-RU" dirty="0" err="1"/>
              <a:t>дезадаптивно</a:t>
            </a:r>
            <a:r>
              <a:rPr lang="ru-RU" dirty="0"/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0291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8EBBE2-6471-7993-EAD0-26ED4945D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/>
              <a:t>Интервенции АСТ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E12E250-A285-3781-DE6C-C355A8D1D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>
                <a:solidFill>
                  <a:schemeClr val="accent5">
                    <a:lumMod val="50000"/>
                  </a:schemeClr>
                </a:solidFill>
              </a:rPr>
              <a:t>1. Формирование навыков готовности.</a:t>
            </a:r>
          </a:p>
          <a:p>
            <a:r>
              <a:rPr lang="ru-RU" dirty="0"/>
              <a:t>Цель этой части лечения — помочь пациентам развить навыки готовности. Они включают в себя способность: </a:t>
            </a:r>
          </a:p>
          <a:p>
            <a:r>
              <a:rPr lang="ru-RU" dirty="0"/>
              <a:t>Контактировать с неприятными эмоциями, не пытаясь сдерживать или контролировать их, когда это становится бесполезным. </a:t>
            </a:r>
          </a:p>
          <a:p>
            <a:r>
              <a:rPr lang="ru-RU" dirty="0"/>
              <a:t>Полностью участвовать в выбранной деятельности, независимо от того, включает ли она нежелательные чувства или нет</a:t>
            </a:r>
          </a:p>
          <a:p>
            <a:r>
              <a:rPr lang="ru-RU" sz="2000" dirty="0">
                <a:solidFill>
                  <a:schemeClr val="accent3">
                    <a:lumMod val="50000"/>
                  </a:schemeClr>
                </a:solidFill>
              </a:rPr>
              <a:t>2. Когнитивное разделение.</a:t>
            </a:r>
          </a:p>
          <a:p>
            <a:pPr marL="0" indent="0">
              <a:buNone/>
            </a:pPr>
            <a:r>
              <a:rPr lang="ru-RU" sz="2000" dirty="0"/>
              <a:t>Упражнения «Молоко, молоко», «Относимся к мыслям, как всего лишь к мыслям», «Слезь со стула».</a:t>
            </a:r>
          </a:p>
        </p:txBody>
      </p:sp>
    </p:spTree>
    <p:extLst>
      <p:ext uri="{BB962C8B-B14F-4D97-AF65-F5344CB8AC3E}">
        <p14:creationId xmlns:p14="http://schemas.microsoft.com/office/powerpoint/2010/main" val="1490545032"/>
      </p:ext>
    </p:extLst>
  </p:cSld>
  <p:clrMapOvr>
    <a:masterClrMapping/>
  </p:clrMapOvr>
</p:sld>
</file>

<file path=ppt/theme/theme1.xml><?xml version="1.0" encoding="utf-8"?>
<a:theme xmlns:a="http://schemas.openxmlformats.org/drawingml/2006/main" name="Вид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TM03457515[[fn=Вид]]</Template>
  <TotalTime>262</TotalTime>
  <Words>612</Words>
  <Application>Microsoft Office PowerPoint</Application>
  <PresentationFormat>Широкоэкранный</PresentationFormat>
  <Paragraphs>44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Calibri</vt:lpstr>
      <vt:lpstr>Century Schoolbook</vt:lpstr>
      <vt:lpstr>Times New Roman</vt:lpstr>
      <vt:lpstr>Verdana</vt:lpstr>
      <vt:lpstr>Wingdings</vt:lpstr>
      <vt:lpstr>Wingdings 2</vt:lpstr>
      <vt:lpstr>Вид</vt:lpstr>
      <vt:lpstr>ТЕРАПИЯ ПРИНЯТИЯ И ОТВЕТСТВЕННОСТИ</vt:lpstr>
      <vt:lpstr>Презентация PowerPoint</vt:lpstr>
      <vt:lpstr>Терапия принятия и ответственности</vt:lpstr>
      <vt:lpstr>Презентация PowerPoint</vt:lpstr>
      <vt:lpstr>Ключевые особенности подхода</vt:lpstr>
      <vt:lpstr>Принятие на примере болевого синдрома</vt:lpstr>
      <vt:lpstr>Презентация PowerPoint</vt:lpstr>
      <vt:lpstr>«Точки приложения» АСТ</vt:lpstr>
      <vt:lpstr>Интервенции АСТ</vt:lpstr>
      <vt:lpstr>Интервенции АСТ в лечении хронической боли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Susanna</dc:creator>
  <cp:lastModifiedBy>Susanna</cp:lastModifiedBy>
  <cp:revision>7</cp:revision>
  <dcterms:created xsi:type="dcterms:W3CDTF">2024-09-19T14:25:18Z</dcterms:created>
  <dcterms:modified xsi:type="dcterms:W3CDTF">2025-03-27T09:11:15Z</dcterms:modified>
</cp:coreProperties>
</file>