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28" autoAdjust="0"/>
    <p:restoredTop sz="94660"/>
  </p:normalViewPr>
  <p:slideViewPr>
    <p:cSldViewPr snapToGrid="0">
      <p:cViewPr varScale="1">
        <p:scale>
          <a:sx n="82" d="100"/>
          <a:sy n="82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CECBE5-6D09-4B5C-AC4A-573852973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5531" y="725435"/>
            <a:ext cx="6514138" cy="2268559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latin typeface="Georgia" panose="02040502050405020303" pitchFamily="18" charset="0"/>
              </a:rPr>
              <a:t>Неврологические осложнения </a:t>
            </a:r>
            <a:r>
              <a:rPr lang="ru-RU" sz="4000" dirty="0" err="1">
                <a:latin typeface="Georgia" panose="02040502050405020303" pitchFamily="18" charset="0"/>
              </a:rPr>
              <a:t>психофармакотерапии</a:t>
            </a:r>
            <a:endParaRPr lang="ru-RU" sz="4000" dirty="0">
              <a:latin typeface="Georgia" panose="02040502050405020303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818AEB-286C-43F0-BC28-30C931277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3288" y="4321517"/>
            <a:ext cx="6871317" cy="1160213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latin typeface="Georgia" panose="02040502050405020303" pitchFamily="18" charset="0"/>
              </a:rPr>
              <a:t>Ассистент кафедры неврологии, психиатрии, мануальной медицины и медицинской реабилитации ИНМФО ФГБОУ ВО </a:t>
            </a:r>
            <a:r>
              <a:rPr lang="ru-RU" dirty="0" err="1">
                <a:latin typeface="Georgia" panose="02040502050405020303" pitchFamily="18" charset="0"/>
              </a:rPr>
              <a:t>ВолгГМУ</a:t>
            </a:r>
            <a:r>
              <a:rPr lang="ru-RU" dirty="0">
                <a:latin typeface="Georgia" panose="02040502050405020303" pitchFamily="18" charset="0"/>
              </a:rPr>
              <a:t> МЗ РФ </a:t>
            </a:r>
          </a:p>
          <a:p>
            <a:r>
              <a:rPr lang="ru-RU" dirty="0" err="1">
                <a:latin typeface="Georgia" panose="02040502050405020303" pitchFamily="18" charset="0"/>
              </a:rPr>
              <a:t>Ростовщикова</a:t>
            </a:r>
            <a:r>
              <a:rPr lang="ru-RU" dirty="0">
                <a:latin typeface="Georgia" panose="02040502050405020303" pitchFamily="18" charset="0"/>
              </a:rPr>
              <a:t> Сусанна Игоревна</a:t>
            </a:r>
          </a:p>
        </p:txBody>
      </p:sp>
    </p:spTree>
    <p:extLst>
      <p:ext uri="{BB962C8B-B14F-4D97-AF65-F5344CB8AC3E}">
        <p14:creationId xmlns:p14="http://schemas.microsoft.com/office/powerpoint/2010/main" val="1262362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E0426F-AE24-419F-9561-640762A6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Georgia" panose="02040502050405020303" pitchFamily="18" charset="0"/>
              </a:rPr>
              <a:t>Злокачественный нейролептический синдром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6CE9EE-9EED-46EA-AD7B-7B211463F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>
                <a:latin typeface="Georgia" panose="02040502050405020303" pitchFamily="18" charset="0"/>
              </a:rPr>
              <a:t>Является одним из грозных осложнений нейролептической терапии, часто приводящим к летальным исходам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latin typeface="Georgia" panose="02040502050405020303" pitchFamily="18" charset="0"/>
              </a:rPr>
              <a:t>Развивается в первые 2 недели после начала приёма нейролептика или увеличении его дозы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latin typeface="Georgia" panose="02040502050405020303" pitchFamily="18" charset="0"/>
              </a:rPr>
              <a:t>Чаще при применении высоких доз сильнодействующих нейролептиков</a:t>
            </a:r>
          </a:p>
          <a:p>
            <a:pPr marL="6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755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119ED5-3342-4024-AF49-C3B011932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Georgia" panose="02040502050405020303" pitchFamily="18" charset="0"/>
              </a:rPr>
              <a:t>Злокачественный нейролептический синдром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73899A-CB8F-444B-AF3C-62F04B135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2955" y="1884166"/>
            <a:ext cx="3896467" cy="713818"/>
          </a:xfrm>
        </p:spPr>
        <p:txBody>
          <a:bodyPr/>
          <a:lstStyle/>
          <a:p>
            <a:r>
              <a:rPr lang="ru-RU" dirty="0">
                <a:latin typeface="Georgia" panose="02040502050405020303" pitchFamily="18" charset="0"/>
              </a:rPr>
              <a:t>Основные проявления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9C19A2-FD6A-4A00-A2AA-D8642AD1B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25567" y="2597984"/>
            <a:ext cx="4807273" cy="307143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1400" dirty="0">
                <a:latin typeface="Georgia" panose="02040502050405020303" pitchFamily="18" charset="0"/>
              </a:rPr>
              <a:t>Гипертермия</a:t>
            </a:r>
          </a:p>
          <a:p>
            <a:pPr>
              <a:lnSpc>
                <a:spcPct val="80000"/>
              </a:lnSpc>
            </a:pPr>
            <a:r>
              <a:rPr lang="ru-RU" sz="1400" dirty="0">
                <a:latin typeface="Georgia" panose="02040502050405020303" pitchFamily="18" charset="0"/>
              </a:rPr>
              <a:t>Генерализованная мышечная ригидность</a:t>
            </a:r>
          </a:p>
          <a:p>
            <a:pPr>
              <a:lnSpc>
                <a:spcPct val="80000"/>
              </a:lnSpc>
            </a:pPr>
            <a:r>
              <a:rPr lang="ru-RU" sz="1400" dirty="0">
                <a:latin typeface="Georgia" panose="02040502050405020303" pitchFamily="18" charset="0"/>
              </a:rPr>
              <a:t>Спутанность или угнетение сознания (вплоть до комы)</a:t>
            </a:r>
          </a:p>
          <a:p>
            <a:pPr>
              <a:lnSpc>
                <a:spcPct val="80000"/>
              </a:lnSpc>
            </a:pPr>
            <a:r>
              <a:rPr lang="ru-RU" sz="1400" dirty="0">
                <a:latin typeface="Georgia" panose="02040502050405020303" pitchFamily="18" charset="0"/>
              </a:rPr>
              <a:t>Вегетативные расстройства: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>
                <a:latin typeface="Georgia" panose="02040502050405020303" pitchFamily="18" charset="0"/>
              </a:rPr>
              <a:t>    - профузное потоотделение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>
                <a:latin typeface="Georgia" panose="02040502050405020303" pitchFamily="18" charset="0"/>
              </a:rPr>
              <a:t>    - тахикардия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>
                <a:latin typeface="Georgia" panose="02040502050405020303" pitchFamily="18" charset="0"/>
              </a:rPr>
              <a:t>    - тахипноэ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>
                <a:latin typeface="Georgia" panose="02040502050405020303" pitchFamily="18" charset="0"/>
              </a:rPr>
              <a:t>    - колебания АД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>
                <a:latin typeface="Georgia" panose="02040502050405020303" pitchFamily="18" charset="0"/>
              </a:rPr>
              <a:t>    - нарушения ритма сердца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>
                <a:latin typeface="Georgia" panose="02040502050405020303" pitchFamily="18" charset="0"/>
              </a:rPr>
              <a:t>    - одышка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>
                <a:latin typeface="Georgia" panose="02040502050405020303" pitchFamily="18" charset="0"/>
              </a:rPr>
              <a:t>    - бледность кожи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>
                <a:latin typeface="Georgia" panose="02040502050405020303" pitchFamily="18" charset="0"/>
              </a:rPr>
              <a:t>    - нарушение мочеиспускания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>
                <a:latin typeface="Georgia" panose="02040502050405020303" pitchFamily="18" charset="0"/>
              </a:rPr>
              <a:t>    - олигурия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43299AE-95ED-4D65-8477-AAF0F824A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6635" y="1888652"/>
            <a:ext cx="3899798" cy="713818"/>
          </a:xfrm>
        </p:spPr>
        <p:txBody>
          <a:bodyPr/>
          <a:lstStyle/>
          <a:p>
            <a:r>
              <a:rPr lang="ru-RU" dirty="0">
                <a:latin typeface="Georgia" panose="02040502050405020303" pitchFamily="18" charset="0"/>
              </a:rPr>
              <a:t>Дополнительные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7972C7A-808F-47A3-A365-F22A34DAD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6635" y="2851330"/>
            <a:ext cx="3899798" cy="3611613"/>
          </a:xfrm>
        </p:spPr>
        <p:txBody>
          <a:bodyPr>
            <a:normAutofit/>
          </a:bodyPr>
          <a:lstStyle/>
          <a:p>
            <a:r>
              <a:rPr lang="ru-RU" dirty="0">
                <a:latin typeface="Georgia" panose="02040502050405020303" pitchFamily="18" charset="0"/>
              </a:rPr>
              <a:t>Дистония, тремор</a:t>
            </a:r>
          </a:p>
          <a:p>
            <a:r>
              <a:rPr lang="ru-RU" dirty="0">
                <a:latin typeface="Georgia" panose="02040502050405020303" pitchFamily="18" charset="0"/>
              </a:rPr>
              <a:t>Дыхательная недостаточность</a:t>
            </a:r>
          </a:p>
          <a:p>
            <a:r>
              <a:rPr lang="ru-RU" dirty="0" err="1">
                <a:latin typeface="Georgia" panose="02040502050405020303" pitchFamily="18" charset="0"/>
              </a:rPr>
              <a:t>Рабдомиолиз</a:t>
            </a:r>
            <a:endParaRPr lang="ru-RU" dirty="0">
              <a:latin typeface="Georgia" panose="02040502050405020303" pitchFamily="18" charset="0"/>
            </a:endParaRPr>
          </a:p>
          <a:p>
            <a:r>
              <a:rPr lang="ru-RU" dirty="0">
                <a:latin typeface="Georgia" panose="02040502050405020303" pitchFamily="18" charset="0"/>
              </a:rPr>
              <a:t>Увеличение КФК</a:t>
            </a:r>
          </a:p>
          <a:p>
            <a:r>
              <a:rPr lang="ru-RU" dirty="0" err="1">
                <a:latin typeface="Georgia" panose="02040502050405020303" pitchFamily="18" charset="0"/>
              </a:rPr>
              <a:t>Миоглобинурия</a:t>
            </a:r>
            <a:endParaRPr lang="ru-RU" dirty="0">
              <a:latin typeface="Georgia" panose="02040502050405020303" pitchFamily="18" charset="0"/>
            </a:endParaRPr>
          </a:p>
          <a:p>
            <a:r>
              <a:rPr lang="ru-RU" dirty="0">
                <a:latin typeface="Georgia" panose="02040502050405020303" pitchFamily="18" charset="0"/>
              </a:rPr>
              <a:t>Лейкоцитоз</a:t>
            </a:r>
          </a:p>
        </p:txBody>
      </p:sp>
    </p:spTree>
    <p:extLst>
      <p:ext uri="{BB962C8B-B14F-4D97-AF65-F5344CB8AC3E}">
        <p14:creationId xmlns:p14="http://schemas.microsoft.com/office/powerpoint/2010/main" val="1400101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E0C259E7-BCA9-481B-996E-3182942F2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Georgia" panose="02040502050405020303" pitchFamily="18" charset="0"/>
              </a:rPr>
              <a:t>Лечение ЗНС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163D6121-EE87-4719-90F7-EC39D9C27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3390" y="1748901"/>
            <a:ext cx="9037468" cy="430104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ru-RU" sz="2000" dirty="0">
                <a:latin typeface="Georgia" panose="02040502050405020303" pitchFamily="18" charset="0"/>
              </a:rPr>
              <a:t>Проводится в условиях ПИТ/реанимации: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Georgia" panose="02040502050405020303" pitchFamily="18" charset="0"/>
              </a:rPr>
              <a:t>Прекращение приема нейролептика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Georgia" panose="02040502050405020303" pitchFamily="18" charset="0"/>
              </a:rPr>
              <a:t>Назначение антипиретиков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Georgia" panose="02040502050405020303" pitchFamily="18" charset="0"/>
              </a:rPr>
              <a:t>Коррекция водно-электролитных расстройств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Georgia" panose="02040502050405020303" pitchFamily="18" charset="0"/>
              </a:rPr>
              <a:t>ПК-</a:t>
            </a:r>
            <a:r>
              <a:rPr lang="ru-RU" sz="2000" dirty="0" err="1">
                <a:latin typeface="Georgia" panose="02040502050405020303" pitchFamily="18" charset="0"/>
              </a:rPr>
              <a:t>Мерц</a:t>
            </a:r>
            <a:r>
              <a:rPr lang="ru-RU" sz="2000" dirty="0">
                <a:latin typeface="Georgia" panose="02040502050405020303" pitchFamily="18" charset="0"/>
              </a:rPr>
              <a:t> в\в </a:t>
            </a:r>
            <a:r>
              <a:rPr lang="ru-RU" sz="2000" dirty="0" err="1">
                <a:latin typeface="Georgia" panose="02040502050405020303" pitchFamily="18" charset="0"/>
              </a:rPr>
              <a:t>капельно</a:t>
            </a:r>
            <a:r>
              <a:rPr lang="ru-RU" sz="2000" dirty="0">
                <a:latin typeface="Georgia" panose="02040502050405020303" pitchFamily="18" charset="0"/>
              </a:rPr>
              <a:t> 500мл (200мг) со скоростью 50 кап\мин 2 раза в сутки на протяжении 10 дней, с последующим переходом на </a:t>
            </a:r>
            <a:r>
              <a:rPr lang="ru-RU" sz="2000" dirty="0" err="1">
                <a:latin typeface="Georgia" panose="02040502050405020303" pitchFamily="18" charset="0"/>
              </a:rPr>
              <a:t>таб</a:t>
            </a:r>
            <a:r>
              <a:rPr lang="ru-RU" sz="2000" dirty="0">
                <a:latin typeface="Georgia" panose="02040502050405020303" pitchFamily="18" charset="0"/>
              </a:rPr>
              <a:t> 300-600мг\</a:t>
            </a:r>
            <a:r>
              <a:rPr lang="ru-RU" sz="2000" dirty="0" err="1">
                <a:latin typeface="Georgia" panose="02040502050405020303" pitchFamily="18" charset="0"/>
              </a:rPr>
              <a:t>сут</a:t>
            </a:r>
            <a:endParaRPr lang="ru-RU" sz="2000" dirty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dirty="0">
                <a:latin typeface="Georgia" panose="02040502050405020303" pitchFamily="18" charset="0"/>
              </a:rPr>
              <a:t>Назначение бензодиазепинов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Georgia" panose="02040502050405020303" pitchFamily="18" charset="0"/>
              </a:rPr>
              <a:t>    диазепам 10мг в\в, затем 5-10мг внутрь, разделенных на 3 приема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Georgia" panose="02040502050405020303" pitchFamily="18" charset="0"/>
              </a:rPr>
              <a:t>Коррекция гемодинамических нарушений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Georgia" panose="02040502050405020303" pitchFamily="18" charset="0"/>
              </a:rPr>
              <a:t>ИВЛ при нарушениях дыхания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Georgia" panose="02040502050405020303" pitchFamily="18" charset="0"/>
              </a:rPr>
              <a:t>Введение </a:t>
            </a:r>
            <a:r>
              <a:rPr lang="ru-RU" sz="2000" dirty="0" err="1">
                <a:latin typeface="Georgia" panose="02040502050405020303" pitchFamily="18" charset="0"/>
              </a:rPr>
              <a:t>назогастрального</a:t>
            </a:r>
            <a:r>
              <a:rPr lang="ru-RU" sz="2000" dirty="0">
                <a:latin typeface="Georgia" panose="02040502050405020303" pitchFamily="18" charset="0"/>
              </a:rPr>
              <a:t> зонда для обеспечения питания и введения жидкости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Georgia" panose="02040502050405020303" pitchFamily="18" charset="0"/>
              </a:rPr>
              <a:t>Введение гепарина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Georgia" panose="02040502050405020303" pitchFamily="18" charset="0"/>
              </a:rPr>
              <a:t>Профилактика вторичных инфекций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453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AD868AA-0DFA-6FB6-3DFE-BD1485A74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063690"/>
            <a:ext cx="7796540" cy="4986254"/>
          </a:xfrm>
        </p:spPr>
        <p:txBody>
          <a:bodyPr>
            <a:normAutofit/>
          </a:bodyPr>
          <a:lstStyle/>
          <a:p>
            <a:pPr marL="6160" indent="0" algn="ctr">
              <a:buNone/>
            </a:pPr>
            <a:r>
              <a:rPr lang="ru-RU" sz="66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82913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C7129F-580E-4AF2-9122-200D6CD71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Georgia" panose="02040502050405020303" pitchFamily="18" charset="0"/>
              </a:rPr>
              <a:t>Нейролептический синдром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28B7B6-12FA-48F5-8E9F-3829263F2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4614" y="1615736"/>
            <a:ext cx="8945525" cy="4434208"/>
          </a:xfrm>
        </p:spPr>
        <p:txBody>
          <a:bodyPr>
            <a:normAutofit fontScale="92500" lnSpcReduction="10000"/>
          </a:bodyPr>
          <a:lstStyle/>
          <a:p>
            <a:pPr marL="0" marR="0" lvl="0" indent="4572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Нейролептический синдром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(нейролептические экстрапирамидные расстройства) – </a:t>
            </a:r>
            <a:r>
              <a:rPr kumimoji="0" lang="ru-RU" sz="24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комплекс неврологических осложнений, проявляющихся двигательными нарушениями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, возникающими при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лечении антипсихотиками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. </a:t>
            </a:r>
          </a:p>
          <a:p>
            <a:pPr marL="0" marR="0" lvl="0" indent="4572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latin typeface="Georgia" panose="02040502050405020303" pitchFamily="18" charset="0"/>
              </a:rPr>
              <a:t>Наиболее часто возникает при применении антипсихотиков первого поколения (галоперидол, </a:t>
            </a:r>
            <a:r>
              <a:rPr lang="ru-RU" sz="2400" dirty="0" err="1">
                <a:latin typeface="Georgia" panose="02040502050405020303" pitchFamily="18" charset="0"/>
              </a:rPr>
              <a:t>трифтазин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клопиксол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модитен</a:t>
            </a:r>
            <a:r>
              <a:rPr lang="ru-RU" sz="2400" dirty="0">
                <a:latin typeface="Georgia" panose="02040502050405020303" pitchFamily="18" charset="0"/>
              </a:rPr>
              <a:t> и т.д.), но также возможны и при применении антипсихотиков второго поколения (атипичных) – чаще на </a:t>
            </a:r>
            <a:r>
              <a:rPr lang="ru-RU" sz="2400" dirty="0" err="1">
                <a:latin typeface="Georgia" panose="02040502050405020303" pitchFamily="18" charset="0"/>
              </a:rPr>
              <a:t>рисперидон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оланзапин</a:t>
            </a:r>
            <a:r>
              <a:rPr lang="ru-RU" sz="2400" dirty="0">
                <a:latin typeface="Georgia" panose="02040502050405020303" pitchFamily="18" charset="0"/>
              </a:rPr>
              <a:t>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 panose="02040502050405020303" pitchFamily="18" charset="0"/>
            </a:endParaRPr>
          </a:p>
          <a:p>
            <a:pPr marL="0" marR="0" lvl="0" indent="4572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latin typeface="Georgia" panose="02040502050405020303" pitchFamily="18" charset="0"/>
              </a:rPr>
              <a:t>Возникновение нейролептического синдрома также возможно при применении других средств, изменяющих </a:t>
            </a:r>
            <a:r>
              <a:rPr lang="ru-RU" sz="2400" dirty="0" err="1">
                <a:latin typeface="Georgia" panose="02040502050405020303" pitchFamily="18" charset="0"/>
              </a:rPr>
              <a:t>дофаминергическую</a:t>
            </a:r>
            <a:r>
              <a:rPr lang="ru-RU" sz="2400" dirty="0">
                <a:latin typeface="Georgia" panose="02040502050405020303" pitchFamily="18" charset="0"/>
              </a:rPr>
              <a:t> активность (антагонисты кальция, </a:t>
            </a:r>
            <a:r>
              <a:rPr lang="ru-RU" sz="2400" dirty="0" err="1">
                <a:latin typeface="Georgia" panose="02040502050405020303" pitchFamily="18" charset="0"/>
              </a:rPr>
              <a:t>холиномиметики</a:t>
            </a:r>
            <a:r>
              <a:rPr lang="ru-RU" sz="2400" dirty="0">
                <a:latin typeface="Georgia" panose="02040502050405020303" pitchFamily="18" charset="0"/>
              </a:rPr>
              <a:t>, препараты лития и т.д.)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 panose="02040502050405020303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45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39C8EF-F3FB-4E61-AECE-6E0E7B9D7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Georgia" panose="02040502050405020303" pitchFamily="18" charset="0"/>
              </a:rPr>
              <a:t>Патогенез нейролептического синдрома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432FCD-B429-4EB4-A0D8-4F94A3FFF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42" y="2052116"/>
            <a:ext cx="9433797" cy="3997828"/>
          </a:xfrm>
        </p:spPr>
        <p:txBody>
          <a:bodyPr>
            <a:normAutofit lnSpcReduction="10000"/>
          </a:bodyPr>
          <a:lstStyle/>
          <a:p>
            <a:r>
              <a:rPr lang="ru-RU" sz="2000" b="0" i="0" dirty="0">
                <a:effectLst/>
                <a:latin typeface="Georgia" panose="02040502050405020303" pitchFamily="18" charset="0"/>
              </a:rPr>
              <a:t>Принцип действия нейролептиков основан на блокаде </a:t>
            </a:r>
            <a:r>
              <a:rPr lang="ru-RU" dirty="0" err="1">
                <a:latin typeface="Georgia" panose="02040502050405020303" pitchFamily="18" charset="0"/>
              </a:rPr>
              <a:t>дофаминовых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en-GB" sz="2000" b="0" i="0" dirty="0">
                <a:effectLst/>
                <a:latin typeface="Georgia" panose="02040502050405020303" pitchFamily="18" charset="0"/>
              </a:rPr>
              <a:t>D2</a:t>
            </a:r>
            <a:r>
              <a:rPr lang="ru-RU" dirty="0">
                <a:latin typeface="Georgia" panose="02040502050405020303" pitchFamily="18" charset="0"/>
              </a:rPr>
              <a:t>- рецепторов в </a:t>
            </a:r>
            <a:r>
              <a:rPr lang="ru-RU" dirty="0" err="1">
                <a:latin typeface="Georgia" panose="02040502050405020303" pitchFamily="18" charset="0"/>
              </a:rPr>
              <a:t>мезолимбическом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дофаминовом</a:t>
            </a:r>
            <a:r>
              <a:rPr lang="ru-RU" dirty="0">
                <a:latin typeface="Georgia" panose="02040502050405020303" pitchFamily="18" charset="0"/>
              </a:rPr>
              <a:t> пути головного мозга. Одновременно происходит блокада данных рецепторов в </a:t>
            </a:r>
            <a:r>
              <a:rPr lang="ru-RU" dirty="0" err="1">
                <a:latin typeface="Georgia" panose="02040502050405020303" pitchFamily="18" charset="0"/>
              </a:rPr>
              <a:t>нигростриарном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мезозкортикальном</a:t>
            </a:r>
            <a:r>
              <a:rPr lang="ru-RU" dirty="0">
                <a:latin typeface="Georgia" panose="02040502050405020303" pitchFamily="18" charset="0"/>
              </a:rPr>
              <a:t> и </a:t>
            </a:r>
            <a:r>
              <a:rPr lang="ru-RU" dirty="0" err="1">
                <a:latin typeface="Georgia" panose="02040502050405020303" pitchFamily="18" charset="0"/>
              </a:rPr>
              <a:t>тубероинфундибулярном</a:t>
            </a:r>
            <a:r>
              <a:rPr lang="ru-RU" dirty="0">
                <a:latin typeface="Georgia" panose="02040502050405020303" pitchFamily="18" charset="0"/>
              </a:rPr>
              <a:t> пути, что определяет побочные эффекты антипсихотиков.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В</a:t>
            </a:r>
            <a:r>
              <a:rPr lang="ru-RU" sz="2000" b="0" i="0" dirty="0">
                <a:effectLst/>
                <a:latin typeface="Georgia" panose="02040502050405020303" pitchFamily="18" charset="0"/>
              </a:rPr>
              <a:t> </a:t>
            </a:r>
            <a:r>
              <a:rPr lang="ru-RU" sz="2000" b="0" i="0" u="none" strike="noStrike" dirty="0" err="1">
                <a:effectLst/>
                <a:latin typeface="Georgia" panose="02040502050405020303" pitchFamily="18" charset="0"/>
              </a:rPr>
              <a:t>нигростриарной</a:t>
            </a:r>
            <a:r>
              <a:rPr lang="ru-RU" sz="2000" b="0" i="0" u="none" strike="noStrike" dirty="0">
                <a:effectLst/>
                <a:latin typeface="Georgia" panose="02040502050405020303" pitchFamily="18" charset="0"/>
              </a:rPr>
              <a:t> области </a:t>
            </a:r>
            <a:r>
              <a:rPr lang="ru-RU" dirty="0">
                <a:latin typeface="Georgia" panose="02040502050405020303" pitchFamily="18" charset="0"/>
                <a:sym typeface="Wingdings" pitchFamily="2" charset="2"/>
              </a:rPr>
              <a:t>в норме через</a:t>
            </a:r>
            <a:r>
              <a:rPr lang="ru-RU" sz="2000" b="0" i="0" u="none" strike="noStrike" dirty="0">
                <a:effectLst/>
                <a:latin typeface="Georgia" panose="02040502050405020303" pitchFamily="18" charset="0"/>
                <a:sym typeface="Wingdings" pitchFamily="2" charset="2"/>
              </a:rPr>
              <a:t> </a:t>
            </a:r>
            <a:r>
              <a:rPr lang="en-US" sz="2000" b="0" i="0" dirty="0">
                <a:effectLst/>
                <a:latin typeface="Georgia" panose="02040502050405020303" pitchFamily="18" charset="0"/>
              </a:rPr>
              <a:t>D</a:t>
            </a:r>
            <a:r>
              <a:rPr lang="en-US" sz="2000" b="0" i="0" baseline="-25000" dirty="0">
                <a:effectLst/>
                <a:latin typeface="Georgia" panose="02040502050405020303" pitchFamily="18" charset="0"/>
              </a:rPr>
              <a:t>2</a:t>
            </a:r>
            <a:r>
              <a:rPr lang="en-US" sz="2000" b="0" i="0" dirty="0">
                <a:effectLst/>
                <a:latin typeface="Georgia" panose="02040502050405020303" pitchFamily="18" charset="0"/>
              </a:rPr>
              <a:t>-</a:t>
            </a:r>
            <a:r>
              <a:rPr lang="ru-RU" sz="2000" b="0" i="0" dirty="0">
                <a:effectLst/>
                <a:latin typeface="Georgia" panose="02040502050405020303" pitchFamily="18" charset="0"/>
              </a:rPr>
              <a:t>рецепторы </a:t>
            </a:r>
            <a:r>
              <a:rPr lang="ru-RU" sz="2000" b="1" i="0" dirty="0">
                <a:effectLst/>
                <a:latin typeface="Georgia" panose="02040502050405020303" pitchFamily="18" charset="0"/>
              </a:rPr>
              <a:t>сдерживается высвобождение </a:t>
            </a:r>
            <a:r>
              <a:rPr lang="ru-RU" sz="2000" b="1" i="0" u="none" strike="noStrike" dirty="0">
                <a:effectLst/>
                <a:latin typeface="Georgia" panose="02040502050405020303" pitchFamily="18" charset="0"/>
              </a:rPr>
              <a:t>ацетилхолина</a:t>
            </a:r>
            <a:endParaRPr lang="ru-RU" sz="2000" b="1" u="none" strike="noStrike" dirty="0">
              <a:latin typeface="Georgia" panose="020405020504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П</a:t>
            </a:r>
            <a:r>
              <a:rPr lang="ru-RU" sz="2000" b="0" i="0" dirty="0">
                <a:effectLst/>
                <a:latin typeface="Georgia" panose="02040502050405020303" pitchFamily="18" charset="0"/>
              </a:rPr>
              <a:t>ри блокаде более чем 70% </a:t>
            </a:r>
            <a:r>
              <a:rPr lang="en-US" sz="2000" b="0" i="0" dirty="0">
                <a:effectLst/>
                <a:latin typeface="Georgia" panose="02040502050405020303" pitchFamily="18" charset="0"/>
              </a:rPr>
              <a:t>D</a:t>
            </a:r>
            <a:r>
              <a:rPr lang="en-US" sz="2000" b="0" i="0" baseline="-25000" dirty="0">
                <a:effectLst/>
                <a:latin typeface="Georgia" panose="02040502050405020303" pitchFamily="18" charset="0"/>
              </a:rPr>
              <a:t>2</a:t>
            </a:r>
            <a:r>
              <a:rPr lang="en-US" sz="2000" b="0" i="0" dirty="0">
                <a:effectLst/>
                <a:latin typeface="Georgia" panose="02040502050405020303" pitchFamily="18" charset="0"/>
              </a:rPr>
              <a:t>-</a:t>
            </a:r>
            <a:r>
              <a:rPr lang="ru-RU" sz="2000" b="0" i="0" dirty="0">
                <a:effectLst/>
                <a:latin typeface="Georgia" panose="02040502050405020303" pitchFamily="18" charset="0"/>
              </a:rPr>
              <a:t>рецепторов происходит </a:t>
            </a:r>
            <a:r>
              <a:rPr lang="ru-RU" sz="2000" b="1" i="0" dirty="0">
                <a:effectLst/>
                <a:latin typeface="Georgia" panose="02040502050405020303" pitchFamily="18" charset="0"/>
              </a:rPr>
              <a:t>чрезмерная активация холинергической системы, при этом мощные антипсихотики блокируют не менее 80% рецепторов.</a:t>
            </a:r>
            <a:endParaRPr lang="ru-RU" sz="2000" dirty="0">
              <a:latin typeface="Georgia" panose="02040502050405020303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92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9">
            <a:extLst>
              <a:ext uri="{FF2B5EF4-FFF2-40B4-BE49-F238E27FC236}">
                <a16:creationId xmlns:a16="http://schemas.microsoft.com/office/drawing/2014/main" id="{43BBAF34-367D-4E18-A62E-4602BD908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432" y="-2718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id="{99A4CF08-858A-49E4-B707-4E7585D11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56938E62-910D-4D69-AA09-567AAAC37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5">
            <a:extLst>
              <a:ext uri="{FF2B5EF4-FFF2-40B4-BE49-F238E27FC236}">
                <a16:creationId xmlns:a16="http://schemas.microsoft.com/office/drawing/2014/main" id="{A74E54C6-D084-4BC8-B3F9-8B9EC22A6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5" y="0"/>
            <a:ext cx="65268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CDD43E-7233-497F-89FE-962CE8C67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137" y="808056"/>
            <a:ext cx="5591555" cy="1238397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Georgia" panose="02040502050405020303" pitchFamily="18" charset="0"/>
              </a:rPr>
              <a:t>Нейролептические (экстрапирамидные) расстройства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9D514A-D978-4E2D-8766-8AB1BD52C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873188"/>
            <a:ext cx="5862591" cy="4176756"/>
          </a:xfrm>
        </p:spPr>
        <p:txBody>
          <a:bodyPr>
            <a:normAutofit fontScale="70000" lnSpcReduction="20000"/>
          </a:bodyPr>
          <a:lstStyle/>
          <a:p>
            <a:pPr marL="0" marR="0" lvl="0" indent="0" defTabSz="4572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r>
              <a:rPr lang="ru-RU" sz="1800" dirty="0">
                <a:latin typeface="Georgia" panose="02040502050405020303" pitchFamily="18" charset="0"/>
                <a:ea typeface="+mj-ea"/>
                <a:cs typeface="+mj-cs"/>
              </a:rPr>
              <a:t>1. Ранние (появляются в первые дни терапии или после повышения дозировки препарата):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 panose="02040502050405020303" pitchFamily="18" charset="0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-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Паркинсонизм.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 </a:t>
            </a:r>
            <a:r>
              <a:rPr lang="ru-RU" sz="1800" dirty="0">
                <a:latin typeface="Georgia" panose="02040502050405020303" pitchFamily="18" charset="0"/>
                <a:ea typeface="+mj-ea"/>
                <a:cs typeface="+mj-cs"/>
              </a:rPr>
              <a:t>Х</a:t>
            </a:r>
            <a:r>
              <a:rPr lang="ru-RU" sz="1800" dirty="0">
                <a:latin typeface="Georgia" panose="02040502050405020303" pitchFamily="18" charset="0"/>
              </a:rPr>
              <a:t>арактеризуется появлением общей скованности с характерной позой с согнутыми в локтях и приведенными к туловищу руками, тремором конечностей, </a:t>
            </a:r>
            <a:r>
              <a:rPr lang="ru-RU" sz="1800" dirty="0" err="1">
                <a:latin typeface="Georgia" panose="02040502050405020303" pitchFamily="18" charset="0"/>
              </a:rPr>
              <a:t>акатизией</a:t>
            </a:r>
            <a:r>
              <a:rPr lang="ru-RU" sz="1800" dirty="0">
                <a:latin typeface="Georgia" panose="02040502050405020303" pitchFamily="18" charset="0"/>
              </a:rPr>
              <a:t> и сопровождающими их вегетативными нарушениями (сальностью лица, потливостью, себореей). Мышечный тонус повышен по пластическому типу с симптомом "зубчатого колеса". Могут наблюдаться различные гиперкинезы, которые не являются стойкими.</a:t>
            </a:r>
            <a:r>
              <a:rPr lang="ru-RU" dirty="0">
                <a:latin typeface="Georgia" panose="02040502050405020303" pitchFamily="18" charset="0"/>
                <a:ea typeface="+mj-ea"/>
                <a:cs typeface="+mj-cs"/>
              </a:rPr>
              <a:t>;</a:t>
            </a:r>
          </a:p>
          <a:p>
            <a:pPr marL="0" marR="0" lvl="0" indent="0" defTabSz="4572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-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Острая дистония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(гиперкинезы лица и туловища,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окулогирные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 кризы, ларингоспазм, упорная икота);</a:t>
            </a:r>
          </a:p>
          <a:p>
            <a:pPr marL="0" marR="0" lvl="0" indent="0" defTabSz="4572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-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Акатизия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 (субъективно мучительна, вплоть до суицидальных попыток);</a:t>
            </a:r>
          </a:p>
          <a:p>
            <a:pPr marL="0" marR="0" lvl="0" indent="0" defTabSz="4572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r>
              <a:rPr lang="ru-RU" sz="1800" dirty="0">
                <a:latin typeface="Georgia" panose="02040502050405020303" pitchFamily="18" charset="0"/>
                <a:ea typeface="+mj-ea"/>
                <a:cs typeface="+mj-cs"/>
              </a:rPr>
              <a:t>Ранние экстрапирамидные расстройства быстро проходят при отмене/снижении дозы препарата и при назначении «корректоров».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 panose="02040502050405020303" pitchFamily="18" charset="0"/>
              <a:ea typeface="+mj-ea"/>
              <a:cs typeface="+mj-cs"/>
            </a:endParaRPr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777713DB-A0B1-4507-9991-B6DCAE436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93970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 descr="Изображение выглядит как человек,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id="{A5CB1E8D-B09F-4594-9BA3-8D3DB62D6A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047" r="19127"/>
          <a:stretch/>
        </p:blipFill>
        <p:spPr>
          <a:xfrm>
            <a:off x="7534656" y="227"/>
            <a:ext cx="4657039" cy="6858000"/>
          </a:xfrm>
          <a:prstGeom prst="rect">
            <a:avLst/>
          </a:prstGeom>
        </p:spPr>
      </p:pic>
      <p:pic>
        <p:nvPicPr>
          <p:cNvPr id="29" name="Picture 19">
            <a:extLst>
              <a:ext uri="{FF2B5EF4-FFF2-40B4-BE49-F238E27FC236}">
                <a16:creationId xmlns:a16="http://schemas.microsoft.com/office/drawing/2014/main" id="{A9A96FF2-ACD7-48C4-BCE1-FC7F42108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72" y="0"/>
            <a:ext cx="4649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339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1BC10AE-0978-44A8-90BB-035C7E237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17FCA0A-2061-455A-B63A-DE1C010F1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2B0BDB6-01E9-4AD8-A995-25C1E186B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0596BC0-68F5-429F-A6D0-3A97A62C2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08CE1A-C7C9-4E92-AA5C-A0374093A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7BF794F-D2F1-409F-85B1-0C92933FD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6F733D-CAFC-423E-B3D2-AAA5FB890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629" y="799933"/>
            <a:ext cx="6251267" cy="1173144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latin typeface="Georgia" panose="02040502050405020303" pitchFamily="18" charset="0"/>
              </a:rPr>
              <a:t>Нейролептические (экстрапирамидные) расстройства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69B539-A169-4A65-B1B0-69CA87C19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4328" y="2337866"/>
            <a:ext cx="3969505" cy="3997828"/>
          </a:xfrm>
        </p:spPr>
        <p:txBody>
          <a:bodyPr>
            <a:normAutofit fontScale="92500" lnSpcReduction="10000"/>
          </a:bodyPr>
          <a:lstStyle/>
          <a:p>
            <a:pPr marL="0" marR="0" lvl="0" indent="0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2.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Поздние (связанные с длительным применением антипсихотиков):</a:t>
            </a:r>
          </a:p>
          <a:p>
            <a:pPr marL="342900" marR="0" lvl="0" indent="-342900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Tx/>
              <a:buChar char="-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Поздняя дискинезия (насильственные, непроизвольные движения,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хореоподобный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гиперкинез, тик,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миоклония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, стереотипии и т.п.) – необратима, практически не поддается лечению;</a:t>
            </a:r>
          </a:p>
          <a:p>
            <a:pPr marL="342900" marR="0" lvl="0" indent="-342900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Tx/>
              <a:buChar char="-"/>
              <a:tabLst/>
              <a:defRPr/>
            </a:pPr>
            <a:r>
              <a:rPr lang="ru-RU" sz="1400" dirty="0">
                <a:latin typeface="Georgia" panose="02040502050405020303" pitchFamily="18" charset="0"/>
              </a:rPr>
              <a:t>Частота развития поздних </a:t>
            </a:r>
            <a:r>
              <a:rPr lang="ru-RU" sz="1400" dirty="0" err="1">
                <a:latin typeface="Georgia" panose="02040502050405020303" pitchFamily="18" charset="0"/>
              </a:rPr>
              <a:t>дискинезий</a:t>
            </a:r>
            <a:r>
              <a:rPr lang="ru-RU" sz="1400" dirty="0">
                <a:latin typeface="Georgia" panose="02040502050405020303" pitchFamily="18" charset="0"/>
              </a:rPr>
              <a:t> у лиц молодого возраста, принимающих нейролептическую терапию в течение года, составляет 5%, у пожилых – 25– 30%.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 panose="02040502050405020303" pitchFamily="18" charset="0"/>
            </a:endParaRPr>
          </a:p>
          <a:p>
            <a:pPr marL="342900" marR="0" lvl="0" indent="-342900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Tx/>
              <a:buChar char="-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Поздняя дистония (мышцы лица, блефароспазм, спастическая кривошея), плохо поддается лечению.</a:t>
            </a:r>
          </a:p>
          <a:p>
            <a:pPr>
              <a:lnSpc>
                <a:spcPct val="110000"/>
              </a:lnSpc>
            </a:pPr>
            <a:endParaRPr lang="ru-RU" sz="1500" dirty="0"/>
          </a:p>
        </p:txBody>
      </p:sp>
      <p:pic>
        <p:nvPicPr>
          <p:cNvPr id="5" name="Рисунок 4" descr="Изображение выглядит как текст, человек&#10;&#10;Автоматически созданное описание">
            <a:extLst>
              <a:ext uri="{FF2B5EF4-FFF2-40B4-BE49-F238E27FC236}">
                <a16:creationId xmlns:a16="http://schemas.microsoft.com/office/drawing/2014/main" id="{D5ECF47C-EC87-4965-A98F-0FAA9EF6C0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8524" y="641207"/>
            <a:ext cx="1861105" cy="2621275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pic>
        <p:nvPicPr>
          <p:cNvPr id="7" name="Рисунок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F02EE436-72A7-4204-B310-4DA69AC83C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1768" y="3992060"/>
            <a:ext cx="3994617" cy="1817550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2C5B126-6A26-42C3-ABC3-3C9196952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8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D53BB9-7BE1-4383-B281-4886F906F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Georgia" panose="02040502050405020303" pitchFamily="18" charset="0"/>
              </a:rPr>
              <a:t>Лечение ранних проявлений нейролептического синдрома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2AB9DE-2D49-4B7C-B680-EBD232BC9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880" y="2052116"/>
            <a:ext cx="8892259" cy="3997828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/>
              <a:t>1. </a:t>
            </a:r>
            <a:r>
              <a:rPr lang="ru-RU" sz="2000" dirty="0">
                <a:latin typeface="Georgia" panose="02040502050405020303" pitchFamily="18" charset="0"/>
              </a:rPr>
              <a:t>Отмена типичного нейролептика или снижение его дозы;</a:t>
            </a:r>
          </a:p>
          <a:p>
            <a:r>
              <a:rPr lang="ru-RU" sz="2000" dirty="0">
                <a:latin typeface="Georgia" panose="02040502050405020303" pitchFamily="18" charset="0"/>
              </a:rPr>
              <a:t>2. Перевод больного на атипичный нейролептик;</a:t>
            </a:r>
          </a:p>
          <a:p>
            <a:r>
              <a:rPr lang="ru-RU" sz="2000" dirty="0">
                <a:latin typeface="Georgia" panose="02040502050405020303" pitchFamily="18" charset="0"/>
              </a:rPr>
              <a:t>3. Назначение </a:t>
            </a:r>
            <a:r>
              <a:rPr lang="ru-RU" sz="2000" dirty="0" err="1">
                <a:latin typeface="Georgia" panose="02040502050405020303" pitchFamily="18" charset="0"/>
              </a:rPr>
              <a:t>амантадина</a:t>
            </a:r>
            <a:r>
              <a:rPr lang="ru-RU" sz="2000" dirty="0">
                <a:latin typeface="Georgia" panose="02040502050405020303" pitchFamily="18" charset="0"/>
              </a:rPr>
              <a:t> сульфата (ПК-</a:t>
            </a:r>
            <a:r>
              <a:rPr lang="ru-RU" sz="2000" dirty="0" err="1">
                <a:latin typeface="Georgia" panose="02040502050405020303" pitchFamily="18" charset="0"/>
              </a:rPr>
              <a:t>Мерц</a:t>
            </a:r>
            <a:r>
              <a:rPr lang="ru-RU" sz="2000" dirty="0">
                <a:latin typeface="Georgia" panose="02040502050405020303" pitchFamily="18" charset="0"/>
              </a:rPr>
              <a:t>) в\в </a:t>
            </a:r>
            <a:r>
              <a:rPr lang="ru-RU" sz="2000" dirty="0" err="1">
                <a:latin typeface="Georgia" panose="02040502050405020303" pitchFamily="18" charset="0"/>
              </a:rPr>
              <a:t>капельно</a:t>
            </a:r>
            <a:r>
              <a:rPr lang="ru-RU" sz="2000" dirty="0">
                <a:latin typeface="Georgia" panose="02040502050405020303" pitchFamily="18" charset="0"/>
              </a:rPr>
              <a:t> 500 мл со скоростью 50 кап\мин 1 раз в сутки в течение 5 дней, с последующим переходом на прием таблеток 100 мг - 3 раза в сутки.</a:t>
            </a:r>
          </a:p>
          <a:p>
            <a:r>
              <a:rPr lang="ru-RU" dirty="0">
                <a:latin typeface="Georgia" panose="02040502050405020303" pitchFamily="18" charset="0"/>
              </a:rPr>
              <a:t>4. Назначение </a:t>
            </a:r>
            <a:r>
              <a:rPr lang="ru-RU" dirty="0" err="1">
                <a:latin typeface="Georgia" panose="02040502050405020303" pitchFamily="18" charset="0"/>
              </a:rPr>
              <a:t>холинолитика</a:t>
            </a:r>
            <a:r>
              <a:rPr lang="ru-RU" dirty="0">
                <a:latin typeface="Georgia" panose="02040502050405020303" pitchFamily="18" charset="0"/>
              </a:rPr>
              <a:t> – </a:t>
            </a:r>
            <a:r>
              <a:rPr lang="ru-RU" dirty="0" err="1">
                <a:latin typeface="Georgia" panose="02040502050405020303" pitchFamily="18" charset="0"/>
              </a:rPr>
              <a:t>тригексифенидил</a:t>
            </a:r>
            <a:r>
              <a:rPr lang="ru-RU" dirty="0">
                <a:latin typeface="Georgia" panose="02040502050405020303" pitchFamily="18" charset="0"/>
              </a:rPr>
              <a:t> (циклодол) – 6 мг\</a:t>
            </a:r>
            <a:r>
              <a:rPr lang="ru-RU" dirty="0" err="1">
                <a:latin typeface="Georgia" panose="02040502050405020303" pitchFamily="18" charset="0"/>
              </a:rPr>
              <a:t>сут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бипериден</a:t>
            </a:r>
            <a:r>
              <a:rPr lang="ru-RU" dirty="0">
                <a:latin typeface="Georgia" panose="02040502050405020303" pitchFamily="18" charset="0"/>
              </a:rPr>
              <a:t> (</a:t>
            </a:r>
            <a:r>
              <a:rPr lang="ru-RU" dirty="0" err="1">
                <a:latin typeface="Georgia" panose="02040502050405020303" pitchFamily="18" charset="0"/>
              </a:rPr>
              <a:t>акинетон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безак</a:t>
            </a:r>
            <a:r>
              <a:rPr lang="ru-RU" dirty="0">
                <a:latin typeface="Georgia" panose="02040502050405020303" pitchFamily="18" charset="0"/>
              </a:rPr>
              <a:t>) – 6 мг/</a:t>
            </a:r>
            <a:r>
              <a:rPr lang="ru-RU" dirty="0" err="1">
                <a:latin typeface="Georgia" panose="02040502050405020303" pitchFamily="18" charset="0"/>
              </a:rPr>
              <a:t>сут</a:t>
            </a:r>
            <a:r>
              <a:rPr lang="ru-RU" dirty="0">
                <a:latin typeface="Georgia" panose="02040502050405020303" pitchFamily="18" charset="0"/>
              </a:rPr>
              <a:t>.</a:t>
            </a:r>
          </a:p>
          <a:p>
            <a:r>
              <a:rPr lang="ru-RU" dirty="0">
                <a:latin typeface="Georgia" panose="02040502050405020303" pitchFamily="18" charset="0"/>
              </a:rPr>
              <a:t>Дополнительные меры: </a:t>
            </a:r>
          </a:p>
          <a:p>
            <a:r>
              <a:rPr lang="ru-RU" dirty="0">
                <a:latin typeface="Georgia" panose="02040502050405020303" pitchFamily="18" charset="0"/>
              </a:rPr>
              <a:t>5. Назначение витамина В6.</a:t>
            </a:r>
          </a:p>
          <a:p>
            <a:r>
              <a:rPr lang="ru-RU" dirty="0">
                <a:latin typeface="Georgia" panose="02040502050405020303" pitchFamily="18" charset="0"/>
              </a:rPr>
              <a:t>6. Назначение бензодиазепинов – диазепам до 5-10 мг в\м, в\в </a:t>
            </a:r>
            <a:r>
              <a:rPr lang="ru-RU" dirty="0" err="1">
                <a:latin typeface="Georgia" panose="02040502050405020303" pitchFamily="18" charset="0"/>
              </a:rPr>
              <a:t>в</a:t>
            </a:r>
            <a:r>
              <a:rPr lang="ru-RU" dirty="0">
                <a:latin typeface="Georgia" panose="02040502050405020303" pitchFamily="18" charset="0"/>
              </a:rPr>
              <a:t> сутки, феназепам, в среднем, до 6 мг в/в, в/м в сутки.                   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35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EB5703-1B12-4567-B660-5D3516BEB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Georgia" panose="02040502050405020303" pitchFamily="18" charset="0"/>
              </a:rPr>
              <a:t>Лечение поздней дискинезии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23F5A3-0F53-4FB7-87D5-E95348796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0528" y="2370338"/>
            <a:ext cx="9229611" cy="4065972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dirty="0">
                <a:latin typeface="Georgia" panose="02040502050405020303" pitchFamily="18" charset="0"/>
              </a:rPr>
              <a:t>Отмена типичного нейролептика или снижение его дозы (но может отмечаться парадоксальное усиление нейролептической симптоматики);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dirty="0">
                <a:latin typeface="Georgia" panose="02040502050405020303" pitchFamily="18" charset="0"/>
              </a:rPr>
              <a:t>Перевод пациента на атипичный нейролептик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dirty="0">
                <a:latin typeface="Georgia" panose="02040502050405020303" pitchFamily="18" charset="0"/>
              </a:rPr>
              <a:t>Отмена </a:t>
            </a:r>
            <a:r>
              <a:rPr lang="ru-RU" sz="2000" dirty="0" err="1">
                <a:latin typeface="Georgia" panose="02040502050405020303" pitchFamily="18" charset="0"/>
              </a:rPr>
              <a:t>холинолитика</a:t>
            </a:r>
            <a:r>
              <a:rPr lang="ru-RU" sz="2000" dirty="0">
                <a:latin typeface="Georgia" panose="02040502050405020303" pitchFamily="18" charset="0"/>
              </a:rPr>
              <a:t> (неэффективны).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dirty="0">
                <a:latin typeface="Georgia" panose="02040502050405020303" pitchFamily="18" charset="0"/>
              </a:rPr>
              <a:t>Назначение </a:t>
            </a:r>
            <a:r>
              <a:rPr lang="ru-RU" sz="2000" dirty="0" err="1">
                <a:latin typeface="Georgia" panose="02040502050405020303" pitchFamily="18" charset="0"/>
              </a:rPr>
              <a:t>амантадина</a:t>
            </a:r>
            <a:r>
              <a:rPr lang="ru-RU" sz="2000" dirty="0">
                <a:latin typeface="Georgia" panose="02040502050405020303" pitchFamily="18" charset="0"/>
              </a:rPr>
              <a:t> сульфата (ПК-</a:t>
            </a:r>
            <a:r>
              <a:rPr lang="ru-RU" sz="2000" dirty="0" err="1">
                <a:latin typeface="Georgia" panose="02040502050405020303" pitchFamily="18" charset="0"/>
              </a:rPr>
              <a:t>Мерц</a:t>
            </a:r>
            <a:r>
              <a:rPr lang="ru-RU" sz="2000" dirty="0">
                <a:latin typeface="Georgia" panose="02040502050405020303" pitchFamily="18" charset="0"/>
              </a:rPr>
              <a:t>)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000" dirty="0">
                <a:latin typeface="Georgia" panose="02040502050405020303" pitchFamily="18" charset="0"/>
              </a:rPr>
              <a:t>          ПК-Мерц 0,5 таб. 3 раза в сутки (150 мг) с последующим увеличением дозы через 1 неделю до 1 таб. 3 раза в день (300 мг). При сохраняющихся нейролептических осложнениях – увеличение суточной дозы до 600 мг.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5"/>
            </a:pPr>
            <a:r>
              <a:rPr lang="ru-RU" sz="2000" dirty="0">
                <a:latin typeface="Georgia" panose="02040502050405020303" pitchFamily="18" charset="0"/>
              </a:rPr>
              <a:t>Возможно назначение центральных </a:t>
            </a:r>
            <a:r>
              <a:rPr lang="ru-RU" sz="2000" dirty="0" err="1">
                <a:latin typeface="Georgia" panose="02040502050405020303" pitchFamily="18" charset="0"/>
              </a:rPr>
              <a:t>симпатолитиков</a:t>
            </a:r>
            <a:endParaRPr lang="ru-RU" sz="2000" dirty="0">
              <a:latin typeface="Georgia" panose="02040502050405020303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000" dirty="0">
                <a:latin typeface="Georgia" panose="02040502050405020303" pitchFamily="18" charset="0"/>
              </a:rPr>
              <a:t>        резерпин от 0,25 мг на ночь до 6мг\</a:t>
            </a:r>
            <a:r>
              <a:rPr lang="ru-RU" sz="2000" dirty="0" err="1">
                <a:latin typeface="Georgia" panose="02040502050405020303" pitchFamily="18" charset="0"/>
              </a:rPr>
              <a:t>сут</a:t>
            </a:r>
            <a:r>
              <a:rPr lang="ru-RU" sz="2000" dirty="0">
                <a:latin typeface="Georgia" panose="02040502050405020303" pitchFamily="18" charset="0"/>
              </a:rPr>
              <a:t>, антиконвульсантов (клоназепам 0,5-8 мг\</a:t>
            </a:r>
            <a:r>
              <a:rPr lang="ru-RU" sz="2000" dirty="0" err="1">
                <a:latin typeface="Georgia" panose="02040502050405020303" pitchFamily="18" charset="0"/>
              </a:rPr>
              <a:t>сут</a:t>
            </a:r>
            <a:r>
              <a:rPr lang="ru-RU" sz="2000" dirty="0">
                <a:latin typeface="Georgia" panose="02040502050405020303" pitchFamily="18" charset="0"/>
              </a:rPr>
              <a:t>, </a:t>
            </a:r>
            <a:r>
              <a:rPr lang="ru-RU" sz="2000" dirty="0" err="1">
                <a:latin typeface="Georgia" panose="02040502050405020303" pitchFamily="18" charset="0"/>
              </a:rPr>
              <a:t>вальпроат</a:t>
            </a:r>
            <a:r>
              <a:rPr lang="ru-RU" sz="2000" dirty="0">
                <a:latin typeface="Georgia" panose="02040502050405020303" pitchFamily="18" charset="0"/>
              </a:rPr>
              <a:t> натрия 600-1200мг\</a:t>
            </a:r>
            <a:r>
              <a:rPr lang="ru-RU" sz="2000" dirty="0" err="1">
                <a:latin typeface="Georgia" panose="02040502050405020303" pitchFamily="18" charset="0"/>
              </a:rPr>
              <a:t>сут</a:t>
            </a:r>
            <a:r>
              <a:rPr lang="ru-RU" sz="2000" dirty="0">
                <a:latin typeface="Georgia" panose="02040502050405020303" pitchFamily="18" charset="0"/>
              </a:rPr>
              <a:t>).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6"/>
            </a:pPr>
            <a:r>
              <a:rPr lang="ru-RU" sz="2000" dirty="0">
                <a:latin typeface="Georgia" panose="02040502050405020303" pitchFamily="18" charset="0"/>
              </a:rPr>
              <a:t>Назначение витамина Е (400-1000 ЕД 2 раза в сутки в течение 3 месяцев).   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6"/>
            </a:pPr>
            <a:r>
              <a:rPr lang="ru-RU" sz="2000" dirty="0">
                <a:latin typeface="Georgia" panose="02040502050405020303" pitchFamily="18" charset="0"/>
              </a:rPr>
              <a:t>Назначение </a:t>
            </a:r>
            <a:r>
              <a:rPr lang="ru-RU" sz="2000" dirty="0" err="1">
                <a:latin typeface="Georgia" panose="02040502050405020303" pitchFamily="18" charset="0"/>
              </a:rPr>
              <a:t>нейрометаболических</a:t>
            </a:r>
            <a:r>
              <a:rPr lang="ru-RU" sz="2000" dirty="0">
                <a:latin typeface="Georgia" panose="02040502050405020303" pitchFamily="18" charset="0"/>
              </a:rPr>
              <a:t> препаратов (</a:t>
            </a:r>
            <a:r>
              <a:rPr lang="ru-RU" sz="2000" dirty="0" err="1">
                <a:latin typeface="Georgia" panose="02040502050405020303" pitchFamily="18" charset="0"/>
              </a:rPr>
              <a:t>пикамилон</a:t>
            </a:r>
            <a:r>
              <a:rPr lang="ru-RU" sz="2000" dirty="0">
                <a:latin typeface="Georgia" panose="02040502050405020303" pitchFamily="18" charset="0"/>
              </a:rPr>
              <a:t>, фенибут, </a:t>
            </a:r>
            <a:r>
              <a:rPr lang="ru-RU" sz="2000" dirty="0" err="1">
                <a:latin typeface="Georgia" panose="02040502050405020303" pitchFamily="18" charset="0"/>
              </a:rPr>
              <a:t>пантогам</a:t>
            </a:r>
            <a:r>
              <a:rPr lang="ru-RU" sz="2000" dirty="0">
                <a:latin typeface="Georgia" panose="02040502050405020303" pitchFamily="18" charset="0"/>
              </a:rPr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415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57B2D5-43D8-4916-921B-30CC635D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Georgia" panose="02040502050405020303" pitchFamily="18" charset="0"/>
              </a:rPr>
              <a:t>Лечение поздней дистонии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111C31-2EC0-41EA-9D1C-AF18384CB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060" y="2052116"/>
            <a:ext cx="9123079" cy="399782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dirty="0">
                <a:latin typeface="Georgia" panose="02040502050405020303" pitchFamily="18" charset="0"/>
              </a:rPr>
              <a:t>Постепенная отмена типичного нейролептика;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dirty="0">
                <a:latin typeface="Georgia" panose="02040502050405020303" pitchFamily="18" charset="0"/>
              </a:rPr>
              <a:t>Перевод пациента на атипичный нейролептик (наиболее эффективна замена на </a:t>
            </a:r>
            <a:r>
              <a:rPr lang="ru-RU" sz="2000" dirty="0" err="1">
                <a:latin typeface="Georgia" panose="02040502050405020303" pitchFamily="18" charset="0"/>
              </a:rPr>
              <a:t>клозапин</a:t>
            </a:r>
            <a:r>
              <a:rPr lang="ru-RU" sz="2000" dirty="0">
                <a:latin typeface="Georgia" panose="02040502050405020303" pitchFamily="18" charset="0"/>
              </a:rPr>
              <a:t>);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dirty="0">
                <a:latin typeface="Georgia" panose="02040502050405020303" pitchFamily="18" charset="0"/>
              </a:rPr>
              <a:t>Применение </a:t>
            </a:r>
            <a:r>
              <a:rPr lang="ru-RU" dirty="0" err="1">
                <a:latin typeface="Georgia" panose="02040502050405020303" pitchFamily="18" charset="0"/>
              </a:rPr>
              <a:t>холинолитиков</a:t>
            </a:r>
            <a:r>
              <a:rPr lang="ru-RU" dirty="0">
                <a:latin typeface="Georgia" panose="02040502050405020303" pitchFamily="18" charset="0"/>
              </a:rPr>
              <a:t> и </a:t>
            </a:r>
            <a:r>
              <a:rPr lang="ru-RU" dirty="0" err="1">
                <a:latin typeface="Georgia" panose="02040502050405020303" pitchFamily="18" charset="0"/>
              </a:rPr>
              <a:t>амантадинов</a:t>
            </a:r>
            <a:r>
              <a:rPr lang="ru-RU" dirty="0">
                <a:latin typeface="Georgia" panose="02040502050405020303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000" dirty="0">
                <a:latin typeface="Georgia" panose="02040502050405020303" pitchFamily="18" charset="0"/>
              </a:rPr>
              <a:t>Применение миорелаксантов (в т.ч. </a:t>
            </a:r>
            <a:r>
              <a:rPr lang="ru-RU" sz="2000" dirty="0" err="1">
                <a:latin typeface="Georgia" panose="02040502050405020303" pitchFamily="18" charset="0"/>
              </a:rPr>
              <a:t>баклофен</a:t>
            </a:r>
            <a:r>
              <a:rPr lang="ru-RU" sz="2000" dirty="0">
                <a:latin typeface="Georgia" panose="02040502050405020303" pitchFamily="18" charset="0"/>
              </a:rPr>
              <a:t>);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r>
              <a:rPr lang="ru-RU" sz="2000" dirty="0">
                <a:latin typeface="Georgia" panose="02040502050405020303" pitchFamily="18" charset="0"/>
              </a:rPr>
              <a:t>Возможно назначение центральных </a:t>
            </a:r>
            <a:r>
              <a:rPr lang="ru-RU" sz="2000" dirty="0" err="1">
                <a:latin typeface="Georgia" panose="02040502050405020303" pitchFamily="18" charset="0"/>
              </a:rPr>
              <a:t>симпатолитиков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</a:rPr>
              <a:t>резерпин от 0,25 мг на ночь до 6мг\</a:t>
            </a:r>
            <a:r>
              <a:rPr lang="ru-RU" sz="2000" dirty="0" err="1">
                <a:latin typeface="Georgia" panose="02040502050405020303" pitchFamily="18" charset="0"/>
              </a:rPr>
              <a:t>сут</a:t>
            </a:r>
            <a:r>
              <a:rPr lang="ru-RU" sz="2000" dirty="0">
                <a:latin typeface="Georgia" panose="02040502050405020303" pitchFamily="18" charset="0"/>
              </a:rPr>
              <a:t>, антиконвульсантов (клоназепам 0,5-8 мг\</a:t>
            </a:r>
            <a:r>
              <a:rPr lang="ru-RU" sz="2000" dirty="0" err="1">
                <a:latin typeface="Georgia" panose="02040502050405020303" pitchFamily="18" charset="0"/>
              </a:rPr>
              <a:t>сут</a:t>
            </a:r>
            <a:r>
              <a:rPr lang="ru-RU" sz="2000" dirty="0">
                <a:latin typeface="Georgia" panose="02040502050405020303" pitchFamily="18" charset="0"/>
              </a:rPr>
              <a:t>, </a:t>
            </a:r>
            <a:r>
              <a:rPr lang="ru-RU" sz="2000" dirty="0" err="1">
                <a:latin typeface="Georgia" panose="02040502050405020303" pitchFamily="18" charset="0"/>
              </a:rPr>
              <a:t>вальпроат</a:t>
            </a:r>
            <a:r>
              <a:rPr lang="ru-RU" sz="2000" dirty="0">
                <a:latin typeface="Georgia" panose="02040502050405020303" pitchFamily="18" charset="0"/>
              </a:rPr>
              <a:t> натрия 600-1200мг\</a:t>
            </a:r>
            <a:r>
              <a:rPr lang="ru-RU" sz="2000" dirty="0" err="1">
                <a:latin typeface="Georgia" panose="02040502050405020303" pitchFamily="18" charset="0"/>
              </a:rPr>
              <a:t>сут</a:t>
            </a:r>
            <a:r>
              <a:rPr lang="ru-RU" sz="2000" dirty="0">
                <a:latin typeface="Georgia" panose="02040502050405020303" pitchFamily="18" charset="0"/>
              </a:rPr>
              <a:t>).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r>
              <a:rPr lang="ru-RU" dirty="0">
                <a:latin typeface="Georgia" panose="02040502050405020303" pitchFamily="18" charset="0"/>
              </a:rPr>
              <a:t>Повторные инъекции </a:t>
            </a:r>
            <a:r>
              <a:rPr lang="ru-RU" dirty="0" err="1">
                <a:latin typeface="Georgia" panose="02040502050405020303" pitchFamily="18" charset="0"/>
              </a:rPr>
              <a:t>ботулотоксина</a:t>
            </a:r>
            <a:r>
              <a:rPr lang="ru-RU" dirty="0">
                <a:latin typeface="Georgia" panose="02040502050405020303" pitchFamily="18" charset="0"/>
              </a:rPr>
              <a:t>;</a:t>
            </a:r>
            <a:endParaRPr lang="ru-RU" sz="2000" dirty="0">
              <a:latin typeface="Georgia" panose="02040502050405020303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543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81818C-E7AD-6850-4A6F-413C7ABE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«КОРРЕКТОРЫ» НЕЙРОЛЕПТИЧЕСКИХ ПРОЯВЛЕНИЙ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FF9586-2110-6D6B-4DF3-C9EE18BF7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5453" y="2052116"/>
            <a:ext cx="8694686" cy="399782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Антихолинергические средства, применяемые для купирования ЭПС, вызванных нейролептиками, сами имеют такие нежелательные эффекты, как сухость во рту, ксерофтальмия, нарушение зрения, задержка мочеиспускания, запоры, покраснение кожи, половая дисфункция и когнитивные нарушения, могут вызывать эйфорию и психозы. </a:t>
            </a:r>
          </a:p>
          <a:p>
            <a:r>
              <a:rPr lang="ru-RU" dirty="0"/>
              <a:t>Когнитивные нарушения проявляются в первую очередь снижением внимания и краткосрочной памяти. Являются обратимыми при отмене препаратов. Менее выражены при применении амантадина, чем при приеме </a:t>
            </a:r>
            <a:r>
              <a:rPr lang="ru-RU" dirty="0" err="1"/>
              <a:t>тригексифенидила</a:t>
            </a:r>
            <a:r>
              <a:rPr lang="ru-RU" dirty="0"/>
              <a:t> и </a:t>
            </a:r>
            <a:r>
              <a:rPr lang="ru-RU" dirty="0" err="1"/>
              <a:t>биперидена</a:t>
            </a:r>
            <a:r>
              <a:rPr lang="ru-RU" dirty="0"/>
              <a:t>.</a:t>
            </a:r>
          </a:p>
          <a:p>
            <a:r>
              <a:rPr lang="ru-RU" dirty="0"/>
              <a:t>Соглашение медицинского сообщества (консенсус ВОЗ) не рекомендует применять корректоры с целью профилактики экстрапирамидных расстройств.</a:t>
            </a:r>
          </a:p>
        </p:txBody>
      </p:sp>
    </p:spTree>
    <p:extLst>
      <p:ext uri="{BB962C8B-B14F-4D97-AF65-F5344CB8AC3E}">
        <p14:creationId xmlns:p14="http://schemas.microsoft.com/office/powerpoint/2010/main" val="324352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TM16401375[[fn=Мэдисон]]</Template>
  <TotalTime>338</TotalTime>
  <Words>1029</Words>
  <Application>Microsoft Office PowerPoint</Application>
  <PresentationFormat>Широкоэкранный</PresentationFormat>
  <Paragraphs>91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Century Gothic</vt:lpstr>
      <vt:lpstr>Georgia</vt:lpstr>
      <vt:lpstr>MS Shell Dlg 2</vt:lpstr>
      <vt:lpstr>Wingdings</vt:lpstr>
      <vt:lpstr>Wingdings 3</vt:lpstr>
      <vt:lpstr>Мэдисон</vt:lpstr>
      <vt:lpstr>Неврологические осложнения психофармакотерапии</vt:lpstr>
      <vt:lpstr>Нейролептический синдром</vt:lpstr>
      <vt:lpstr>Патогенез нейролептического синдрома</vt:lpstr>
      <vt:lpstr>Нейролептические (экстрапирамидные) расстройства</vt:lpstr>
      <vt:lpstr>Нейролептические (экстрапирамидные) расстройства</vt:lpstr>
      <vt:lpstr>Лечение ранних проявлений нейролептического синдрома</vt:lpstr>
      <vt:lpstr>Лечение поздней дискинезии</vt:lpstr>
      <vt:lpstr>Лечение поздней дистонии</vt:lpstr>
      <vt:lpstr>«КОРРЕКТОРЫ» НЕЙРОЛЕПТИЧЕСКИХ ПРОЯВЛЕНИЙ</vt:lpstr>
      <vt:lpstr>Злокачественный нейролептический синдром</vt:lpstr>
      <vt:lpstr>Злокачественный нейролептический синдром</vt:lpstr>
      <vt:lpstr>Лечение ЗНС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Неврологические осложнения психофармакотерапии и приема ПАВ</dc:title>
  <dc:creator>Виталик Виталий</dc:creator>
  <cp:lastModifiedBy>Susanna</cp:lastModifiedBy>
  <cp:revision>4</cp:revision>
  <dcterms:created xsi:type="dcterms:W3CDTF">2022-02-15T15:33:11Z</dcterms:created>
  <dcterms:modified xsi:type="dcterms:W3CDTF">2023-10-23T12:38:36Z</dcterms:modified>
</cp:coreProperties>
</file>