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9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Полина Юносова" userId="7418bed07aa67b95" providerId="LiveId" clId="{14A3A301-1C90-4331-94C1-86680F0C097E}"/>
    <pc:docChg chg="undo redo custSel addSld delSld modSld">
      <pc:chgData name="Полина Юносова" userId="7418bed07aa67b95" providerId="LiveId" clId="{14A3A301-1C90-4331-94C1-86680F0C097E}" dt="2023-11-10T16:38:50.576" v="455" actId="1076"/>
      <pc:docMkLst>
        <pc:docMk/>
      </pc:docMkLst>
      <pc:sldChg chg="modSp new mod">
        <pc:chgData name="Полина Юносова" userId="7418bed07aa67b95" providerId="LiveId" clId="{14A3A301-1C90-4331-94C1-86680F0C097E}" dt="2023-11-10T15:33:11.597" v="371" actId="1076"/>
        <pc:sldMkLst>
          <pc:docMk/>
          <pc:sldMk cId="1051189638" sldId="264"/>
        </pc:sldMkLst>
        <pc:spChg chg="mod">
          <ac:chgData name="Полина Юносова" userId="7418bed07aa67b95" providerId="LiveId" clId="{14A3A301-1C90-4331-94C1-86680F0C097E}" dt="2023-11-10T15:33:11.597" v="371" actId="1076"/>
          <ac:spMkLst>
            <pc:docMk/>
            <pc:sldMk cId="1051189638" sldId="264"/>
            <ac:spMk id="2" creationId="{571BE3B4-4A88-984B-755D-B09AA963D13B}"/>
          </ac:spMkLst>
        </pc:spChg>
        <pc:spChg chg="mod">
          <ac:chgData name="Полина Юносова" userId="7418bed07aa67b95" providerId="LiveId" clId="{14A3A301-1C90-4331-94C1-86680F0C097E}" dt="2023-11-10T15:32:01.504" v="370" actId="20577"/>
          <ac:spMkLst>
            <pc:docMk/>
            <pc:sldMk cId="1051189638" sldId="264"/>
            <ac:spMk id="3" creationId="{B041624A-5E71-7790-103C-03E09A2C49FB}"/>
          </ac:spMkLst>
        </pc:spChg>
      </pc:sldChg>
      <pc:sldChg chg="modSp new mod">
        <pc:chgData name="Полина Юносова" userId="7418bed07aa67b95" providerId="LiveId" clId="{14A3A301-1C90-4331-94C1-86680F0C097E}" dt="2023-11-10T16:38:50.576" v="455" actId="1076"/>
        <pc:sldMkLst>
          <pc:docMk/>
          <pc:sldMk cId="136325602" sldId="265"/>
        </pc:sldMkLst>
        <pc:spChg chg="mod">
          <ac:chgData name="Полина Юносова" userId="7418bed07aa67b95" providerId="LiveId" clId="{14A3A301-1C90-4331-94C1-86680F0C097E}" dt="2023-11-10T16:34:28.355" v="382" actId="1076"/>
          <ac:spMkLst>
            <pc:docMk/>
            <pc:sldMk cId="136325602" sldId="265"/>
            <ac:spMk id="2" creationId="{CEA84951-C1EF-E908-3100-F24EA7C99B2C}"/>
          </ac:spMkLst>
        </pc:spChg>
        <pc:spChg chg="mod">
          <ac:chgData name="Полина Юносова" userId="7418bed07aa67b95" providerId="LiveId" clId="{14A3A301-1C90-4331-94C1-86680F0C097E}" dt="2023-11-10T16:38:50.576" v="455" actId="1076"/>
          <ac:spMkLst>
            <pc:docMk/>
            <pc:sldMk cId="136325602" sldId="265"/>
            <ac:spMk id="3" creationId="{1DA9F7F7-0938-45D8-682F-E5B7B93B73B0}"/>
          </ac:spMkLst>
        </pc:spChg>
      </pc:sldChg>
      <pc:sldChg chg="new del">
        <pc:chgData name="Полина Юносова" userId="7418bed07aa67b95" providerId="LiveId" clId="{14A3A301-1C90-4331-94C1-86680F0C097E}" dt="2023-11-10T16:37:53.871" v="407" actId="680"/>
        <pc:sldMkLst>
          <pc:docMk/>
          <pc:sldMk cId="2287897201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4350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405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504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24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2205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1814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745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019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945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853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569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5C4D935-BE15-46AB-B155-838DE11D79CC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3A8AE71-C599-4D74-909C-AD1D87488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580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8C0707-6E8D-6AB8-F011-9FF0B0C178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История болезни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054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787" y="1965960"/>
            <a:ext cx="11425083" cy="413004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Диагноз ставится на основании данных анамнеза, объективного и рентгенологического исследования, начиная с рентгенографии. Хронический бронхит клинически напоминает </a:t>
            </a:r>
            <a:r>
              <a:rPr lang="ru-RU" sz="2400" dirty="0" err="1">
                <a:solidFill>
                  <a:schemeClr val="tx1"/>
                </a:solidFill>
              </a:rPr>
              <a:t>бронхоэктазы</a:t>
            </a:r>
            <a:r>
              <a:rPr lang="ru-RU" sz="2400" dirty="0">
                <a:solidFill>
                  <a:schemeClr val="tx1"/>
                </a:solidFill>
              </a:rPr>
              <a:t>, но бронхоэктатическая болезнь отличается нагноительным процессом и повышением объема суточной мокроты, а также расширением дыхательных путей, хорошо заметным при визуализирующих исследованиях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marL="50292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Рентгенография грудной клетки</a:t>
            </a:r>
          </a:p>
          <a:p>
            <a:pPr marL="50292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КТ грудной клетки высокого разрешения</a:t>
            </a:r>
          </a:p>
          <a:p>
            <a:pPr marL="50292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Исследование функции легких для документирования исходной оценки и мониторинга прогрессирования заболевания;</a:t>
            </a:r>
          </a:p>
          <a:p>
            <a:pPr marL="50292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Посев мокроты на бактерии и микобактерии для определения колонизирующих организмов</a:t>
            </a:r>
          </a:p>
          <a:p>
            <a:pPr marL="50292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Специфические исследования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250327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936" y="276518"/>
            <a:ext cx="4493341" cy="6338821"/>
          </a:xfrm>
        </p:spPr>
      </p:pic>
    </p:spTree>
    <p:extLst>
      <p:ext uri="{BB962C8B-B14F-4D97-AF65-F5344CB8AC3E}">
        <p14:creationId xmlns="" xmlns:p14="http://schemas.microsoft.com/office/powerpoint/2010/main" val="320956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Обоснование диагноза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Рентгенологическое исследование: нечеткие линейные прикорневые структуры с расплывчатостью центральной легочной артерии, нечеткими кольцами по причине утолщений дыхательных путей в поперечном </a:t>
            </a:r>
            <a:r>
              <a:rPr lang="ru-RU" sz="2400" dirty="0" smtClean="0">
                <a:solidFill>
                  <a:schemeClr val="tx1"/>
                </a:solidFill>
              </a:rPr>
              <a:t>сечении, </a:t>
            </a:r>
            <a:r>
              <a:rPr lang="ru-RU" sz="2400" dirty="0">
                <a:solidFill>
                  <a:schemeClr val="tx1"/>
                </a:solidFill>
              </a:rPr>
              <a:t>и “трамвайные линии</a:t>
            </a:r>
            <a:r>
              <a:rPr lang="ru-RU" sz="2400" dirty="0" smtClean="0">
                <a:solidFill>
                  <a:schemeClr val="tx1"/>
                </a:solidFill>
              </a:rPr>
              <a:t>”, </a:t>
            </a:r>
            <a:r>
              <a:rPr lang="ru-RU" sz="2400" dirty="0">
                <a:solidFill>
                  <a:schemeClr val="tx1"/>
                </a:solidFill>
              </a:rPr>
              <a:t>вызванные утолщенными, расширенными дыхательными путями перпендикулярно рентгеновскому лучу. Расширенные дыхательные пути, заполненные слизистыми пробками, </a:t>
            </a:r>
            <a:r>
              <a:rPr lang="ru-RU" sz="2400" dirty="0" smtClean="0">
                <a:solidFill>
                  <a:schemeClr val="tx1"/>
                </a:solidFill>
              </a:rPr>
              <a:t>также рассеянные</a:t>
            </a:r>
            <a:r>
              <a:rPr lang="ru-RU" sz="2400" dirty="0">
                <a:solidFill>
                  <a:schemeClr val="tx1"/>
                </a:solidFill>
              </a:rPr>
              <a:t>, удлиненные, трубчатые затемнения.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101701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Компьютерная томография (КТ) высокого разрешения является методом выбора для выявления </a:t>
            </a:r>
            <a:r>
              <a:rPr lang="ru-RU" sz="2400" dirty="0" err="1">
                <a:solidFill>
                  <a:schemeClr val="tx1"/>
                </a:solidFill>
              </a:rPr>
              <a:t>бронхоэктазов</a:t>
            </a:r>
            <a:r>
              <a:rPr lang="ru-RU" sz="2400" dirty="0">
                <a:solidFill>
                  <a:schemeClr val="tx1"/>
                </a:solidFill>
              </a:rPr>
              <a:t>, она имеет очень высокую чувствительность и специфичность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илатация </a:t>
            </a:r>
            <a:r>
              <a:rPr lang="ru-RU" dirty="0">
                <a:solidFill>
                  <a:schemeClr val="tx1"/>
                </a:solidFill>
              </a:rPr>
              <a:t>дыхательных путей (при которой внутренний просвет 2-х или более дыхательных путей превышает диаметр смежной артерии) и так называемый "симптом перстня" при котором утолщенные, расширенные дыхательные пути прилегают к меньшим артериям в трансаксиальной проекции. Отсутствие нормального бронхиального сужения может привести к визуализации удлинения средних бронхов, доходящего почти до плевры. "Трамвайные линии" хорошо заметны на КТ.</a:t>
            </a:r>
          </a:p>
        </p:txBody>
      </p:sp>
    </p:spTree>
    <p:extLst>
      <p:ext uri="{BB962C8B-B14F-4D97-AF65-F5344CB8AC3E}">
        <p14:creationId xmlns="" xmlns:p14="http://schemas.microsoft.com/office/powerpoint/2010/main" val="2112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Исследование функции легких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ОФВ1 83% от должного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ОФВ1/ФЖЕЛ = 0,75 (норма 0,9)</a:t>
            </a:r>
          </a:p>
          <a:p>
            <a:pPr marL="45720" indent="0">
              <a:buNone/>
            </a:pPr>
            <a:endParaRPr lang="ru-RU" sz="24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400" dirty="0" err="1">
                <a:solidFill>
                  <a:schemeClr val="tx1"/>
                </a:solidFill>
              </a:rPr>
              <a:t>Бронхоэктазы</a:t>
            </a:r>
            <a:r>
              <a:rPr lang="ru-RU" sz="2400" dirty="0">
                <a:solidFill>
                  <a:schemeClr val="tx1"/>
                </a:solidFill>
              </a:rPr>
              <a:t> приводят к ограничению потока воздуха (уменьшение объема форсированного выдоха за первую секунду [ОФВ1] со снижением отношения ОФВ1/ФЖЕЛ); ОФВ1 может увеличиваться в ответ на применение бета-агонистов. </a:t>
            </a:r>
          </a:p>
        </p:txBody>
      </p:sp>
    </p:spTree>
    <p:extLst>
      <p:ext uri="{BB962C8B-B14F-4D97-AF65-F5344CB8AC3E}">
        <p14:creationId xmlns="" xmlns:p14="http://schemas.microsoft.com/office/powerpoint/2010/main" val="199402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Этиологическая диагностика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В период, свободный от приступов заболевания, у всех пациентов необходимо провести исследование культуры выделенной при кашле или индуцированной мокроты для определения преобладающих колонизирующих бактерий и их чувствительности. Эта информация полезна при выборе антибиотика при обострениях заболевания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На питательной среде рост дала </a:t>
            </a:r>
            <a:r>
              <a:rPr lang="en-US" sz="2400" dirty="0" err="1">
                <a:solidFill>
                  <a:schemeClr val="tx1"/>
                </a:solidFill>
              </a:rPr>
              <a:t>Klebsiella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pneumonia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Чувствительность к </a:t>
            </a:r>
            <a:r>
              <a:rPr lang="ru-RU" sz="2400" dirty="0" err="1" smtClean="0">
                <a:solidFill>
                  <a:schemeClr val="tx1"/>
                </a:solidFill>
              </a:rPr>
              <a:t>Цефтриаксону</a:t>
            </a:r>
            <a:r>
              <a:rPr lang="ru-RU" sz="2400" dirty="0" smtClean="0">
                <a:solidFill>
                  <a:schemeClr val="tx1"/>
                </a:solidFill>
              </a:rPr>
              <a:t> ++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675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лечения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799303"/>
            <a:ext cx="9875520" cy="4748981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Профилактика обострений проводится с использованием регулярной вакцинации и иногда </a:t>
            </a:r>
            <a:r>
              <a:rPr lang="ru-RU" sz="2400" dirty="0" err="1">
                <a:solidFill>
                  <a:schemeClr val="tx1"/>
                </a:solidFill>
              </a:rPr>
              <a:t>супрессивных</a:t>
            </a:r>
            <a:r>
              <a:rPr lang="ru-RU" sz="2400" dirty="0">
                <a:solidFill>
                  <a:schemeClr val="tx1"/>
                </a:solidFill>
              </a:rPr>
              <a:t> антибиотиков;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Меры по удалению секрета из дыхательных путей;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При обратимой обструкции дыхательных путей иногда применяются </a:t>
            </a:r>
            <a:r>
              <a:rPr lang="ru-RU" sz="2400" dirty="0" err="1">
                <a:solidFill>
                  <a:schemeClr val="tx1"/>
                </a:solidFill>
              </a:rPr>
              <a:t>бронходилататоры</a:t>
            </a:r>
            <a:r>
              <a:rPr lang="ru-RU" sz="2400" dirty="0">
                <a:solidFill>
                  <a:schemeClr val="tx1"/>
                </a:solidFill>
              </a:rPr>
              <a:t> и ингаляционные кортикостероиды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Антибиотики и </a:t>
            </a:r>
            <a:r>
              <a:rPr lang="ru-RU" sz="2400" dirty="0" err="1">
                <a:solidFill>
                  <a:schemeClr val="tx1"/>
                </a:solidFill>
              </a:rPr>
              <a:t>бронходилататоры</a:t>
            </a:r>
            <a:r>
              <a:rPr lang="ru-RU" sz="2400" dirty="0">
                <a:solidFill>
                  <a:schemeClr val="tx1"/>
                </a:solidFill>
              </a:rPr>
              <a:t> при обострении;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Раннее лечение противовирусными препаратами любых вирусных инфекций, особенно гриппа и COVID-19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В некоторых случаях проводят хирургическую резекцию при локализованной болезни с хроническими симптомами или кровотечением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Трансплантация легких у тщательно отобранных пациентов с прогрессирующим заболеванием, несмотря на максимальную терапию</a:t>
            </a:r>
          </a:p>
        </p:txBody>
      </p:sp>
    </p:spTree>
    <p:extLst>
      <p:ext uri="{BB962C8B-B14F-4D97-AF65-F5344CB8AC3E}">
        <p14:creationId xmlns="" xmlns:p14="http://schemas.microsoft.com/office/powerpoint/2010/main" val="70499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Обильное питье</a:t>
            </a:r>
          </a:p>
          <a:p>
            <a:pPr marL="45720" indent="0">
              <a:buNone/>
            </a:pPr>
            <a:r>
              <a:rPr lang="ru-RU" dirty="0" err="1" smtClean="0">
                <a:solidFill>
                  <a:schemeClr val="tx1"/>
                </a:solidFill>
              </a:rPr>
              <a:t>Цефтриаксон</a:t>
            </a:r>
            <a:r>
              <a:rPr lang="ru-RU" dirty="0" smtClean="0">
                <a:solidFill>
                  <a:schemeClr val="tx1"/>
                </a:solidFill>
              </a:rPr>
              <a:t> по 1000мг в 3 мл, в/м 1р/д – контроль эффективности ч/з 48 часов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7 – 14 дней</a:t>
            </a:r>
          </a:p>
          <a:p>
            <a:pPr marL="45720" indent="0">
              <a:buNone/>
            </a:pPr>
            <a:r>
              <a:rPr lang="ru-RU" dirty="0" err="1" smtClean="0">
                <a:solidFill>
                  <a:schemeClr val="tx1"/>
                </a:solidFill>
              </a:rPr>
              <a:t>Ацетилцистеин</a:t>
            </a:r>
            <a:r>
              <a:rPr lang="ru-RU" dirty="0" smtClean="0">
                <a:solidFill>
                  <a:schemeClr val="tx1"/>
                </a:solidFill>
              </a:rPr>
              <a:t> – по 100 мг в виде суспензии 2р/д после еды</a:t>
            </a:r>
          </a:p>
          <a:p>
            <a:pPr marL="45720" indent="0">
              <a:buNone/>
            </a:pPr>
            <a:r>
              <a:rPr lang="ru-RU" dirty="0" err="1" smtClean="0">
                <a:solidFill>
                  <a:schemeClr val="tx1"/>
                </a:solidFill>
              </a:rPr>
              <a:t>Сальбутамол</a:t>
            </a:r>
            <a:r>
              <a:rPr lang="ru-RU" dirty="0" smtClean="0">
                <a:solidFill>
                  <a:schemeClr val="tx1"/>
                </a:solidFill>
              </a:rPr>
              <a:t> при необходимости купирования обструкции (1-2 вдоха, при отсутствии эффекта ч/з 5 мин можно повторить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759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B7C88A-1251-8137-9BC9-D329DB3D4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Диагноз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53D2F09-405F-0CAF-C373-E7ECD8C7B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Левосторонняя бронхоэктазия, с поражением целого легкого, фаза обострения, по форме </a:t>
            </a:r>
            <a:r>
              <a:rPr lang="ru-RU" sz="2400" dirty="0" smtClean="0">
                <a:solidFill>
                  <a:schemeClr val="tx1"/>
                </a:solidFill>
              </a:rPr>
              <a:t>смешанная. ДН 1 степени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457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BCD8EE-A41D-3CDC-7EEB-466BE945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360" y="-72673"/>
            <a:ext cx="9875520" cy="1356360"/>
          </a:xfrm>
        </p:spPr>
        <p:txBody>
          <a:bodyPr/>
          <a:lstStyle/>
          <a:p>
            <a:pPr algn="ctr"/>
            <a:r>
              <a:rPr lang="ru-RU" dirty="0"/>
              <a:t>Паспортные данные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840857B-4276-BD9E-C67B-CCCEA29B3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" y="1608152"/>
            <a:ext cx="11728173" cy="4998056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ФИО: Петрова Василиса Андреевна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Возраст: 15 лет, 05/07/2008 года рождения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Пол: женский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Род деятельности: </a:t>
            </a:r>
            <a:r>
              <a:rPr lang="ru-RU" dirty="0" smtClean="0">
                <a:solidFill>
                  <a:schemeClr val="tx1"/>
                </a:solidFill>
              </a:rPr>
              <a:t>школьница</a:t>
            </a:r>
            <a:endParaRPr lang="ru-RU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Место учебы: МОУ средняя школа №83 Центрального района Волгограда.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Семейное положение: семья полная, есть младший брат 6 лет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Домашний адрес: г. Волгоград, ул. Ленина, д. 65, кв. 23.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Время поступления в больницу: 5 ноября 2023 г. </a:t>
            </a:r>
            <a:r>
              <a:rPr lang="ru-RU" dirty="0" smtClean="0">
                <a:solidFill>
                  <a:schemeClr val="tx1"/>
                </a:solidFill>
              </a:rPr>
              <a:t>Направлена </a:t>
            </a:r>
            <a:r>
              <a:rPr lang="ru-RU" dirty="0">
                <a:solidFill>
                  <a:schemeClr val="tx1"/>
                </a:solidFill>
              </a:rPr>
              <a:t>на госпитализацию врачом скорой помощи.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Диагноз направившего учреждения: левосторонняя бронхоэктазия. 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Клинический диагноз: Основное заболевание: левосторонняя бронхоэктазия, с поражением целого легкого, фаза обострения, по форме смешанная. Сопутствующие заболевания: отсутствуют. </a:t>
            </a:r>
          </a:p>
        </p:txBody>
      </p:sp>
    </p:spTree>
    <p:extLst>
      <p:ext uri="{BB962C8B-B14F-4D97-AF65-F5344CB8AC3E}">
        <p14:creationId xmlns="" xmlns:p14="http://schemas.microsoft.com/office/powerpoint/2010/main" val="393653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4784504-6431-4A41-C5CD-A66FAC66D934}"/>
              </a:ext>
            </a:extLst>
          </p:cNvPr>
          <p:cNvSpPr txBox="1"/>
          <p:nvPr/>
        </p:nvSpPr>
        <p:spPr>
          <a:xfrm>
            <a:off x="463826" y="2345633"/>
            <a:ext cx="117281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Сведения о родителях:</a:t>
            </a:r>
          </a:p>
          <a:p>
            <a:r>
              <a:rPr lang="ru-RU" sz="2400" dirty="0"/>
              <a:t>Мать: Петрова Наталья Валерьевна, 40 лет, 05.10.1983 года рождения.</a:t>
            </a:r>
          </a:p>
          <a:p>
            <a:r>
              <a:rPr lang="ru-RU" sz="2400" dirty="0"/>
              <a:t>Работает учителем биологии в школе.</a:t>
            </a:r>
          </a:p>
          <a:p>
            <a:r>
              <a:rPr lang="ru-RU" sz="2400" dirty="0"/>
              <a:t>Отец: Петров Максим Юрьевич, 41 год, 23.03. 1982 года рождения.</a:t>
            </a:r>
          </a:p>
          <a:p>
            <a:r>
              <a:rPr lang="ru-RU" sz="2400" dirty="0"/>
              <a:t>Работает юристом.</a:t>
            </a:r>
          </a:p>
        </p:txBody>
      </p:sp>
    </p:spTree>
    <p:extLst>
      <p:ext uri="{BB962C8B-B14F-4D97-AF65-F5344CB8AC3E}">
        <p14:creationId xmlns="" xmlns:p14="http://schemas.microsoft.com/office/powerpoint/2010/main" val="2702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F9192D-BC38-1B01-4D87-794A5E779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Жалобы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CF8998C-E7C8-CD1E-999F-A0E5CA71E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2186608"/>
            <a:ext cx="11741425" cy="390939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Д</a:t>
            </a:r>
            <a:r>
              <a:rPr lang="ru-RU" sz="2400" dirty="0" smtClean="0">
                <a:solidFill>
                  <a:schemeClr val="tx1"/>
                </a:solidFill>
              </a:rPr>
              <a:t>лительный кашель, обильная мокрота с неприятным запахом, </a:t>
            </a:r>
            <a:r>
              <a:rPr lang="ru-RU" sz="2400" dirty="0">
                <a:solidFill>
                  <a:schemeClr val="tx1"/>
                </a:solidFill>
              </a:rPr>
              <a:t>слабость, </a:t>
            </a:r>
            <a:r>
              <a:rPr lang="ru-RU" sz="2400" dirty="0" smtClean="0">
                <a:solidFill>
                  <a:schemeClr val="tx1"/>
                </a:solidFill>
              </a:rPr>
              <a:t>повышенная утомляемость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температура 37.3-37.6 периодически, одышка.</a:t>
            </a:r>
          </a:p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358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492EA6-90D2-6DAA-B589-CD42E39DC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18661"/>
            <a:ext cx="9875520" cy="1356360"/>
          </a:xfrm>
        </p:spPr>
        <p:txBody>
          <a:bodyPr/>
          <a:lstStyle/>
          <a:p>
            <a:pPr algn="ctr"/>
            <a:r>
              <a:rPr lang="ru-RU" dirty="0"/>
              <a:t>Анамнез жизни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52CC36A-0381-98AC-C691-3A387B437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1575021"/>
            <a:ext cx="11741425" cy="4492487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Возраст матери 40 лет, возраст отца 41 год.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Состояние здоровья матери и отца удовлетворительное. Вредные привычки отрицают.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Отягощенные семейный анамнез: у отца хронический бронхит.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 семье 2 ребенка. У матери были 2 беременности, 2 родов, абортов не было. Акушерский анамнез не отягощен.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Роды были естественные, длительность родов 6 часов 20 минут. Длительность безводного периода- 5 часов 30 минут, околоплодные воды светлые.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При рождении вес ребенка- 3500г, рост- 52 см, оценка по шкале </a:t>
            </a:r>
            <a:r>
              <a:rPr lang="ru-RU" sz="2400" dirty="0" err="1">
                <a:solidFill>
                  <a:schemeClr val="tx1"/>
                </a:solidFill>
              </a:rPr>
              <a:t>Апгар</a:t>
            </a:r>
            <a:r>
              <a:rPr lang="ru-RU" sz="2400" dirty="0">
                <a:solidFill>
                  <a:schemeClr val="tx1"/>
                </a:solidFill>
              </a:rPr>
              <a:t>- 8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ru-RU" sz="2400" dirty="0">
                <a:solidFill>
                  <a:schemeClr val="tx1"/>
                </a:solidFill>
              </a:rPr>
              <a:t>9.</a:t>
            </a:r>
          </a:p>
          <a:p>
            <a:pPr marL="45720" indent="0" algn="just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Закричала </a:t>
            </a:r>
            <a:r>
              <a:rPr lang="ru-RU" sz="2400" dirty="0">
                <a:solidFill>
                  <a:schemeClr val="tx1"/>
                </a:solidFill>
              </a:rPr>
              <a:t>сразу громким криком. Приложили к груди в род. зале сразу, грудь </a:t>
            </a:r>
            <a:r>
              <a:rPr lang="ru-RU" sz="2400" dirty="0" smtClean="0">
                <a:solidFill>
                  <a:schemeClr val="tx1"/>
                </a:solidFill>
              </a:rPr>
              <a:t>сосала </a:t>
            </a:r>
            <a:r>
              <a:rPr lang="ru-RU" sz="2400" dirty="0">
                <a:solidFill>
                  <a:schemeClr val="tx1"/>
                </a:solidFill>
              </a:rPr>
              <a:t>активно.</a:t>
            </a:r>
          </a:p>
        </p:txBody>
      </p:sp>
    </p:spTree>
    <p:extLst>
      <p:ext uri="{BB962C8B-B14F-4D97-AF65-F5344CB8AC3E}">
        <p14:creationId xmlns="" xmlns:p14="http://schemas.microsoft.com/office/powerpoint/2010/main" val="10204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29003BF-F522-1B10-14F7-6EA690AFFB49}"/>
              </a:ext>
            </a:extLst>
          </p:cNvPr>
          <p:cNvSpPr txBox="1"/>
          <p:nvPr/>
        </p:nvSpPr>
        <p:spPr>
          <a:xfrm>
            <a:off x="212035" y="982176"/>
            <a:ext cx="1176793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Пупочный канатик отпал на 2 день, пупочная ранка эпителизировалась.</a:t>
            </a:r>
          </a:p>
          <a:p>
            <a:pPr algn="just"/>
            <a:r>
              <a:rPr lang="ru-RU" sz="2400" dirty="0"/>
              <a:t>Из род. дома выписана на 4 сутки. Вес при выписке 3320 г, состояние удовлетворительное.</a:t>
            </a:r>
          </a:p>
          <a:p>
            <a:pPr algn="just"/>
            <a:r>
              <a:rPr lang="ru-RU" sz="2400" dirty="0"/>
              <a:t>Прикорм ввели в 4 месяца, длительность грудного вскармливания 10 месяцев.</a:t>
            </a:r>
          </a:p>
          <a:p>
            <a:pPr algn="just"/>
            <a:r>
              <a:rPr lang="ru-RU" sz="2400" dirty="0"/>
              <a:t>В физическом и нервно-психическом отставаний не наблюдалось.</a:t>
            </a:r>
          </a:p>
          <a:p>
            <a:pPr algn="just"/>
            <a:r>
              <a:rPr lang="ru-RU" sz="2400" dirty="0"/>
              <a:t>Прививалась по календарю.</a:t>
            </a:r>
          </a:p>
          <a:p>
            <a:pPr algn="just"/>
            <a:r>
              <a:rPr lang="ru-RU" sz="2400" dirty="0"/>
              <a:t>Аллергических реакций не наблюдалось.</a:t>
            </a:r>
          </a:p>
          <a:p>
            <a:pPr algn="just"/>
            <a:r>
              <a:rPr lang="ru-RU" sz="2400" dirty="0"/>
              <a:t>Ребенок имеет отдельную комнату. За ребенком ухаживали мать с отцом, бабушки и дедушка.</a:t>
            </a:r>
          </a:p>
          <a:p>
            <a:pPr algn="just"/>
            <a:r>
              <a:rPr lang="ru-RU" sz="2400" dirty="0"/>
              <a:t>Жилищные условия: отдельная 3-х комнатная квартира, в квартире вместе ребенком проживают 4 человека. Есть собака. Взаимоотношения в семье хорошие.</a:t>
            </a:r>
          </a:p>
          <a:p>
            <a:pPr algn="just"/>
            <a:r>
              <a:rPr lang="ru-RU" sz="2400" dirty="0"/>
              <a:t>С 3 лет посещала детский сад.</a:t>
            </a:r>
          </a:p>
          <a:p>
            <a:pPr algn="just"/>
            <a:r>
              <a:rPr lang="ru-RU" sz="2400" dirty="0"/>
              <a:t>Пошла в школу в 2014 году.</a:t>
            </a:r>
          </a:p>
        </p:txBody>
      </p:sp>
    </p:spTree>
    <p:extLst>
      <p:ext uri="{BB962C8B-B14F-4D97-AF65-F5344CB8AC3E}">
        <p14:creationId xmlns="" xmlns:p14="http://schemas.microsoft.com/office/powerpoint/2010/main" val="218970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1BE3B4-4A88-984B-755D-B09AA963D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613" y="225287"/>
            <a:ext cx="9875520" cy="1356360"/>
          </a:xfrm>
        </p:spPr>
        <p:txBody>
          <a:bodyPr/>
          <a:lstStyle/>
          <a:p>
            <a:pPr algn="ctr"/>
            <a:r>
              <a:rPr lang="ru-RU" dirty="0"/>
              <a:t>Анамнез заболевания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041624A-5E71-7790-103C-03E09A2C4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789043"/>
            <a:ext cx="11754677" cy="434671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Ребенок возрасте 5 лет перенес гнойную ангину, с тех пор стал часто болеть. 2-3 раза за год болел бронхитом.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3 ноября поднялась температура до 37.5, начался кашель с мокротой. Мама начала капать ребенку «</a:t>
            </a:r>
            <a:r>
              <a:rPr lang="ru-RU" sz="2400" dirty="0" err="1">
                <a:solidFill>
                  <a:schemeClr val="tx1"/>
                </a:solidFill>
              </a:rPr>
              <a:t>Снуп</a:t>
            </a:r>
            <a:r>
              <a:rPr lang="ru-RU" sz="2400" dirty="0">
                <a:solidFill>
                  <a:schemeClr val="tx1"/>
                </a:solidFill>
              </a:rPr>
              <a:t>» и дала парацетамол от температуры. Температура </a:t>
            </a:r>
            <a:r>
              <a:rPr lang="ru-RU" sz="2400" dirty="0" smtClean="0">
                <a:solidFill>
                  <a:schemeClr val="tx1"/>
                </a:solidFill>
              </a:rPr>
              <a:t>понизилась </a:t>
            </a:r>
            <a:r>
              <a:rPr lang="ru-RU" sz="2400" dirty="0">
                <a:solidFill>
                  <a:schemeClr val="tx1"/>
                </a:solidFill>
              </a:rPr>
              <a:t>до 36.9.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4 ноября температура поднялась до 38.5, насморк не проходил. Мама вызвала скорую,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Ребенка госпитализировали. </a:t>
            </a:r>
          </a:p>
        </p:txBody>
      </p:sp>
    </p:spTree>
    <p:extLst>
      <p:ext uri="{BB962C8B-B14F-4D97-AF65-F5344CB8AC3E}">
        <p14:creationId xmlns="" xmlns:p14="http://schemas.microsoft.com/office/powerpoint/2010/main" val="105118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EA84951-C1EF-E908-3100-F24EA7C99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78296"/>
            <a:ext cx="9875520" cy="1356360"/>
          </a:xfrm>
        </p:spPr>
        <p:txBody>
          <a:bodyPr/>
          <a:lstStyle/>
          <a:p>
            <a:pPr algn="ctr"/>
            <a:r>
              <a:rPr lang="ru-RU" dirty="0"/>
              <a:t>Осмотр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DA9F7F7-0938-45D8-682F-E5B7B93B7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165" y="1634656"/>
            <a:ext cx="11701669" cy="4263887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 день </a:t>
            </a:r>
            <a:r>
              <a:rPr lang="ru-RU" sz="2400" dirty="0" smtClean="0">
                <a:solidFill>
                  <a:schemeClr val="tx1"/>
                </a:solidFill>
              </a:rPr>
              <a:t>поступления: </a:t>
            </a:r>
            <a:r>
              <a:rPr lang="ru-RU" sz="2400" dirty="0">
                <a:solidFill>
                  <a:schemeClr val="tx1"/>
                </a:solidFill>
              </a:rPr>
              <a:t>состояние </a:t>
            </a:r>
            <a:r>
              <a:rPr lang="ru-RU" sz="2400" dirty="0" smtClean="0">
                <a:solidFill>
                  <a:schemeClr val="tx1"/>
                </a:solidFill>
              </a:rPr>
              <a:t>средней </a:t>
            </a:r>
            <a:r>
              <a:rPr lang="ru-RU" sz="2400" dirty="0">
                <a:solidFill>
                  <a:schemeClr val="tx1"/>
                </a:solidFill>
              </a:rPr>
              <a:t>степени тяжести, </a:t>
            </a:r>
            <a:r>
              <a:rPr lang="ru-RU" sz="2400" dirty="0" err="1" smtClean="0">
                <a:solidFill>
                  <a:schemeClr val="tx1"/>
                </a:solidFill>
              </a:rPr>
              <a:t>обусловленно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дыхательной </a:t>
            </a:r>
            <a:r>
              <a:rPr lang="ru-RU" sz="2400" dirty="0" smtClean="0">
                <a:solidFill>
                  <a:schemeClr val="tx1"/>
                </a:solidFill>
              </a:rPr>
              <a:t>недостаточностью. </a:t>
            </a:r>
            <a:r>
              <a:rPr lang="ru-RU" sz="2400" dirty="0">
                <a:solidFill>
                  <a:schemeClr val="tx1"/>
                </a:solidFill>
              </a:rPr>
              <a:t>Кашель влажный </a:t>
            </a:r>
            <a:r>
              <a:rPr lang="ru-RU" sz="2400" dirty="0" smtClean="0">
                <a:solidFill>
                  <a:schemeClr val="tx1"/>
                </a:solidFill>
              </a:rPr>
              <a:t>с обильной гнойной </a:t>
            </a:r>
            <a:r>
              <a:rPr lang="ru-RU" sz="2400" dirty="0" smtClean="0">
                <a:solidFill>
                  <a:schemeClr val="tx1"/>
                </a:solidFill>
              </a:rPr>
              <a:t>мокротой (</a:t>
            </a:r>
            <a:r>
              <a:rPr lang="ru-RU" sz="2400" dirty="0" smtClean="0">
                <a:solidFill>
                  <a:schemeClr val="tx1"/>
                </a:solidFill>
              </a:rPr>
              <a:t>до 100мл однократно). </a:t>
            </a:r>
            <a:r>
              <a:rPr lang="ru-RU" sz="2400" dirty="0">
                <a:solidFill>
                  <a:schemeClr val="tx1"/>
                </a:solidFill>
              </a:rPr>
              <a:t>Сатурация кислорода 97%. Кожные покровы чистые, бледные. </a:t>
            </a:r>
            <a:r>
              <a:rPr lang="ru-RU" sz="2400" dirty="0" smtClean="0">
                <a:solidFill>
                  <a:schemeClr val="tx1"/>
                </a:solidFill>
              </a:rPr>
              <a:t>Температура 36,9. </a:t>
            </a:r>
            <a:r>
              <a:rPr lang="ru-RU" sz="2400" dirty="0">
                <a:solidFill>
                  <a:schemeClr val="tx1"/>
                </a:solidFill>
              </a:rPr>
              <a:t>Зев спокоен. </a:t>
            </a:r>
            <a:r>
              <a:rPr lang="ru-RU" sz="2400" dirty="0" smtClean="0">
                <a:solidFill>
                  <a:schemeClr val="tx1"/>
                </a:solidFill>
              </a:rPr>
              <a:t>Гнилостный неприятный </a:t>
            </a:r>
            <a:r>
              <a:rPr lang="ru-RU" sz="2400" dirty="0">
                <a:solidFill>
                  <a:schemeClr val="tx1"/>
                </a:solidFill>
              </a:rPr>
              <a:t>запах изо </a:t>
            </a:r>
            <a:r>
              <a:rPr lang="ru-RU" sz="2400" dirty="0" smtClean="0">
                <a:solidFill>
                  <a:schemeClr val="tx1"/>
                </a:solidFill>
              </a:rPr>
              <a:t>рта. Периферические </a:t>
            </a:r>
            <a:r>
              <a:rPr lang="ru-RU" sz="2400" dirty="0">
                <a:solidFill>
                  <a:schemeClr val="tx1"/>
                </a:solidFill>
              </a:rPr>
              <a:t>лимфоузлы не пальпируются. Носовое дыхание свободное, выделения </a:t>
            </a:r>
            <a:r>
              <a:rPr lang="ru-RU" sz="2400" dirty="0" err="1" smtClean="0">
                <a:solidFill>
                  <a:schemeClr val="tx1"/>
                </a:solidFill>
              </a:rPr>
              <a:t>незначичительные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r>
              <a:rPr lang="ru-RU" sz="2400" dirty="0">
                <a:solidFill>
                  <a:schemeClr val="tx1"/>
                </a:solidFill>
              </a:rPr>
              <a:t>В легких дыхание ослаблено в нижних отделах: жесткое, хрипы мелкопузырчатые спереди в нижних отделах, слева в базальных отделах спереди и сзади, выдох удлинен. 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Частота дыхательных движений (ЧДД) до 28 в одну минуту. Тоны сердца ясные, ритмичные, шумы не прослушиваются. Частота сердечных сокращений 128 ударов в минуту. Живот мягкий, безболезненный. Печень, селезенка не увеличены. Стул, диурез не нарушены. </a:t>
            </a:r>
          </a:p>
        </p:txBody>
      </p:sp>
    </p:spTree>
    <p:extLst>
      <p:ext uri="{BB962C8B-B14F-4D97-AF65-F5344CB8AC3E}">
        <p14:creationId xmlns="" xmlns:p14="http://schemas.microsoft.com/office/powerpoint/2010/main" val="13632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192</TotalTime>
  <Words>1050</Words>
  <Application>Microsoft Office PowerPoint</Application>
  <PresentationFormat>Произвольный</PresentationFormat>
  <Paragraphs>82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Базис</vt:lpstr>
      <vt:lpstr>История болезни</vt:lpstr>
      <vt:lpstr>Диагноз</vt:lpstr>
      <vt:lpstr>Паспортные данные</vt:lpstr>
      <vt:lpstr>Слайд 4</vt:lpstr>
      <vt:lpstr>Жалобы </vt:lpstr>
      <vt:lpstr>Анамнез жизни</vt:lpstr>
      <vt:lpstr>Слайд 7</vt:lpstr>
      <vt:lpstr>Анамнез заболевания</vt:lpstr>
      <vt:lpstr>Осмотр </vt:lpstr>
      <vt:lpstr>Диагностика</vt:lpstr>
      <vt:lpstr>Слайд 11</vt:lpstr>
      <vt:lpstr>Обоснование диагноза</vt:lpstr>
      <vt:lpstr>КТ</vt:lpstr>
      <vt:lpstr>Исследование функции легких</vt:lpstr>
      <vt:lpstr>Этиологическая диагностика</vt:lpstr>
      <vt:lpstr>Схема лечения</vt:lpstr>
      <vt:lpstr>Лечение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болезни</dc:title>
  <dc:creator>Полина Юносова</dc:creator>
  <cp:lastModifiedBy>Большакова </cp:lastModifiedBy>
  <cp:revision>10</cp:revision>
  <dcterms:created xsi:type="dcterms:W3CDTF">2023-11-10T14:11:38Z</dcterms:created>
  <dcterms:modified xsi:type="dcterms:W3CDTF">2025-09-04T21:38:34Z</dcterms:modified>
</cp:coreProperties>
</file>